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60" r:id="rId5"/>
    <p:sldId id="261" r:id="rId6"/>
    <p:sldId id="262" r:id="rId7"/>
    <p:sldId id="267" r:id="rId8"/>
    <p:sldId id="268" r:id="rId9"/>
    <p:sldId id="269" r:id="rId10"/>
    <p:sldId id="263" r:id="rId11"/>
    <p:sldId id="264" r:id="rId12"/>
    <p:sldId id="265" r:id="rId13"/>
    <p:sldId id="266" r:id="rId14"/>
    <p:sldId id="25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7"/>
    <a:srgbClr val="FFFFCC"/>
    <a:srgbClr val="FFFF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07" autoAdjust="0"/>
    <p:restoredTop sz="94660"/>
  </p:normalViewPr>
  <p:slideViewPr>
    <p:cSldViewPr snapToGrid="0">
      <p:cViewPr>
        <p:scale>
          <a:sx n="60" d="100"/>
          <a:sy n="60" d="100"/>
        </p:scale>
        <p:origin x="-1068" y="-3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30CE34-E65E-41E9-9CDD-5438998635EF}" type="datetimeFigureOut">
              <a:rPr lang="en-GB" smtClean="0"/>
              <a:pPr/>
              <a:t>14/07/2016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7327CC-51CD-4DF7-8F26-3185E6743F98}" type="slidenum">
              <a:rPr lang="en-GB" smtClean="0"/>
              <a:pPr/>
              <a:t>‹#›</a:t>
            </a:fld>
            <a:endParaRPr lang="en-GB"/>
          </a:p>
        </p:txBody>
      </p:sp>
    </p:spTree>
    <p:extLst>
      <p:ext uri="{BB962C8B-B14F-4D97-AF65-F5344CB8AC3E}">
        <p14:creationId xmlns:p14="http://schemas.microsoft.com/office/powerpoint/2010/main" val="1875228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A7327CC-51CD-4DF7-8F26-3185E6743F98}" type="slidenum">
              <a:rPr lang="en-GB" smtClean="0"/>
              <a:pPr/>
              <a:t>1</a:t>
            </a:fld>
            <a:endParaRPr lang="en-GB"/>
          </a:p>
        </p:txBody>
      </p:sp>
    </p:spTree>
    <p:extLst>
      <p:ext uri="{BB962C8B-B14F-4D97-AF65-F5344CB8AC3E}">
        <p14:creationId xmlns:p14="http://schemas.microsoft.com/office/powerpoint/2010/main" val="1275184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A7327CC-51CD-4DF7-8F26-3185E6743F98}" type="slidenum">
              <a:rPr lang="en-GB" smtClean="0"/>
              <a:pPr/>
              <a:t>2</a:t>
            </a:fld>
            <a:endParaRPr lang="en-GB"/>
          </a:p>
        </p:txBody>
      </p:sp>
    </p:spTree>
    <p:extLst>
      <p:ext uri="{BB962C8B-B14F-4D97-AF65-F5344CB8AC3E}">
        <p14:creationId xmlns:p14="http://schemas.microsoft.com/office/powerpoint/2010/main" val="913822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E7">
            <a:alpha val="88000"/>
          </a:srgbClr>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4954" y="2030805"/>
            <a:ext cx="9645567" cy="2445763"/>
          </a:xfrm>
        </p:spPr>
        <p:txBody>
          <a:bodyPr anchor="b"/>
          <a:lstStyle>
            <a:lvl1pPr>
              <a:defRPr sz="5400" baseline="0">
                <a:solidFill>
                  <a:srgbClr val="C00000"/>
                </a:solidFill>
              </a:defRPr>
            </a:lvl1pPr>
          </a:lstStyle>
          <a:p>
            <a:r>
              <a:rPr lang="en-US" dirty="0" smtClean="0"/>
              <a:t>Title of Presentation </a:t>
            </a:r>
            <a:endParaRPr lang="en-US" dirty="0"/>
          </a:p>
        </p:txBody>
      </p:sp>
      <p:sp>
        <p:nvSpPr>
          <p:cNvPr id="3" name="Subtitle 2"/>
          <p:cNvSpPr>
            <a:spLocks noGrp="1"/>
          </p:cNvSpPr>
          <p:nvPr>
            <p:ph type="subTitle" idx="1" hasCustomPrompt="1"/>
          </p:nvPr>
        </p:nvSpPr>
        <p:spPr bwMode="gray">
          <a:xfrm>
            <a:off x="1135146" y="4740268"/>
            <a:ext cx="9645566" cy="861420"/>
          </a:xfrm>
        </p:spPr>
        <p:txBody>
          <a:bodyPr anchor="t"/>
          <a:lstStyle>
            <a:lvl1pPr marL="0" indent="0" algn="l">
              <a:buNone/>
              <a:defRPr b="1" cap="all">
                <a:solidFill>
                  <a:srgbClr val="C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Presenters </a:t>
            </a:r>
            <a:endParaRPr lang="en-US" dirty="0"/>
          </a:p>
        </p:txBody>
      </p:sp>
      <p:sp>
        <p:nvSpPr>
          <p:cNvPr id="4" name="Date Placeholder 3"/>
          <p:cNvSpPr>
            <a:spLocks noGrp="1"/>
          </p:cNvSpPr>
          <p:nvPr>
            <p:ph type="dt" sz="half" idx="10"/>
          </p:nvPr>
        </p:nvSpPr>
        <p:spPr bwMode="gray">
          <a:xfrm>
            <a:off x="9886123" y="5931665"/>
            <a:ext cx="1491050" cy="323361"/>
          </a:xfrm>
        </p:spPr>
        <p:txBody>
          <a:bodyPr anchor="t"/>
          <a:lstStyle>
            <a:lvl1pPr algn="l">
              <a:defRPr sz="1600" b="1" i="0">
                <a:solidFill>
                  <a:srgbClr val="C00000">
                    <a:alpha val="60000"/>
                  </a:srgbClr>
                </a:solidFill>
              </a:defRPr>
            </a:lvl1pPr>
          </a:lstStyle>
          <a:p>
            <a:fld id="{2FEB9EE3-ED91-447E-AC46-E3CDA82DF936}" type="datetime1">
              <a:rPr lang="en-GB" smtClean="0"/>
              <a:pPr/>
              <a:t>14/07/2016</a:t>
            </a:fld>
            <a:endParaRPr lang="en-GB" dirty="0"/>
          </a:p>
        </p:txBody>
      </p:sp>
      <p:pic>
        <p:nvPicPr>
          <p:cNvPr id="13" name="Picture 12" descr="Logo - Yellow2"/>
          <p:cNvPicPr/>
          <p:nvPr userDrawn="1"/>
        </p:nvPicPr>
        <p:blipFill>
          <a:blip r:embed="rId2" cstate="print"/>
          <a:srcRect/>
          <a:stretch>
            <a:fillRect/>
          </a:stretch>
        </p:blipFill>
        <p:spPr bwMode="auto">
          <a:xfrm>
            <a:off x="1154954" y="530632"/>
            <a:ext cx="1205880" cy="1236473"/>
          </a:xfrm>
          <a:prstGeom prst="rect">
            <a:avLst/>
          </a:prstGeom>
          <a:noFill/>
          <a:ln w="9525">
            <a:noFill/>
            <a:miter lim="800000"/>
            <a:headEnd/>
            <a:tailEnd/>
          </a:ln>
        </p:spPr>
      </p:pic>
      <p:sp>
        <p:nvSpPr>
          <p:cNvPr id="6" name="TextBox 5"/>
          <p:cNvSpPr txBox="1"/>
          <p:nvPr userDrawn="1"/>
        </p:nvSpPr>
        <p:spPr>
          <a:xfrm>
            <a:off x="2405452" y="936108"/>
            <a:ext cx="8395069" cy="830997"/>
          </a:xfrm>
          <a:prstGeom prst="rect">
            <a:avLst/>
          </a:prstGeom>
          <a:noFill/>
        </p:spPr>
        <p:txBody>
          <a:bodyPr wrap="square" rtlCol="0">
            <a:spAutoFit/>
          </a:bodyPr>
          <a:lstStyle/>
          <a:p>
            <a:r>
              <a:rPr lang="en-US" sz="2400" b="1" dirty="0" smtClean="0">
                <a:solidFill>
                  <a:srgbClr val="C00000"/>
                </a:solidFill>
              </a:rPr>
              <a:t>KABARAK</a:t>
            </a:r>
            <a:r>
              <a:rPr lang="en-US" sz="2400" b="1" baseline="0" dirty="0" smtClean="0">
                <a:solidFill>
                  <a:srgbClr val="C00000"/>
                </a:solidFill>
              </a:rPr>
              <a:t> UNIVERSITY </a:t>
            </a:r>
          </a:p>
          <a:p>
            <a:r>
              <a:rPr lang="en-US" sz="2400" b="1" baseline="0" dirty="0" smtClean="0">
                <a:solidFill>
                  <a:srgbClr val="C00000"/>
                </a:solidFill>
              </a:rPr>
              <a:t>6</a:t>
            </a:r>
            <a:r>
              <a:rPr lang="en-US" sz="2400" b="1" baseline="30000" dirty="0" smtClean="0">
                <a:solidFill>
                  <a:srgbClr val="C00000"/>
                </a:solidFill>
              </a:rPr>
              <a:t>TH</a:t>
            </a:r>
            <a:r>
              <a:rPr lang="en-US" sz="2400" b="1" baseline="0" dirty="0" smtClean="0">
                <a:solidFill>
                  <a:srgbClr val="C00000"/>
                </a:solidFill>
              </a:rPr>
              <a:t> ANNUAL INTERNATIONAL RESEARCH CONFERENCE </a:t>
            </a:r>
            <a:endParaRPr lang="en-GB" sz="2400" b="1" dirty="0">
              <a:solidFill>
                <a:srgbClr val="C00000"/>
              </a:solidFill>
            </a:endParaRPr>
          </a:p>
        </p:txBody>
      </p:sp>
    </p:spTree>
    <p:extLst>
      <p:ext uri="{BB962C8B-B14F-4D97-AF65-F5344CB8AC3E}">
        <p14:creationId xmlns:p14="http://schemas.microsoft.com/office/powerpoint/2010/main" val="1583467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424070" y="0"/>
            <a:ext cx="11767930" cy="6858000"/>
            <a:chOff x="0" y="0"/>
            <a:chExt cx="12192000" cy="6858000"/>
          </a:xfrm>
        </p:grpSpPr>
        <p:sp>
          <p:nvSpPr>
            <p:cNvPr id="14" name="Rectangle 13"/>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hasCustomPrompt="1"/>
          </p:nvPr>
        </p:nvSpPr>
        <p:spPr>
          <a:xfrm>
            <a:off x="1154955" y="1693333"/>
            <a:ext cx="3865134" cy="1735667"/>
          </a:xfrm>
        </p:spPr>
        <p:txBody>
          <a:bodyPr anchor="b">
            <a:normAutofit/>
          </a:bodyPr>
          <a:lstStyle>
            <a:lvl1pPr algn="l">
              <a:defRPr sz="3600" b="1"/>
            </a:lvl1pPr>
          </a:lstStyle>
          <a:p>
            <a:r>
              <a:rPr lang="en-US" dirty="0" smtClean="0"/>
              <a:t>Image with caption </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7EEBAD-5502-4FCF-A598-EE810A8DA655}" type="datetime1">
              <a:rPr lang="en-GB" smtClean="0"/>
              <a:pPr/>
              <a:t>14/07/2016</a:t>
            </a:fld>
            <a:endParaRPr lang="en-GB"/>
          </a:p>
        </p:txBody>
      </p:sp>
      <p:sp>
        <p:nvSpPr>
          <p:cNvPr id="6" name="Footer Placeholder 5"/>
          <p:cNvSpPr>
            <a:spLocks noGrp="1"/>
          </p:cNvSpPr>
          <p:nvPr>
            <p:ph type="ftr" sz="quarter" idx="11"/>
          </p:nvPr>
        </p:nvSpPr>
        <p:spPr>
          <a:xfrm>
            <a:off x="1181100" y="6433678"/>
            <a:ext cx="4600184" cy="262960"/>
          </a:xfrm>
        </p:spPr>
        <p:txBody>
          <a:bodyPr/>
          <a:lstStyle/>
          <a:p>
            <a:r>
              <a:rPr lang="en-GB" dirty="0" smtClean="0"/>
              <a:t>6th Annual International Research Conference </a:t>
            </a:r>
            <a:endParaRPr lang="en-GB" dirty="0"/>
          </a:p>
        </p:txBody>
      </p:sp>
      <p:pic>
        <p:nvPicPr>
          <p:cNvPr id="24" name="Picture 23"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2190657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472050" y="0"/>
            <a:ext cx="11688417" cy="6858000"/>
            <a:chOff x="0" y="0"/>
            <a:chExt cx="12192000" cy="6858000"/>
          </a:xfrm>
        </p:grpSpPr>
        <p:sp>
          <p:nvSpPr>
            <p:cNvPr id="13" name="Rectangle 12"/>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hasCustomPrompt="1"/>
          </p:nvPr>
        </p:nvSpPr>
        <p:spPr>
          <a:xfrm>
            <a:off x="1154954" y="4969927"/>
            <a:ext cx="8825659" cy="566738"/>
          </a:xfrm>
        </p:spPr>
        <p:txBody>
          <a:bodyPr anchor="b">
            <a:normAutofit/>
          </a:bodyPr>
          <a:lstStyle>
            <a:lvl1pPr algn="l">
              <a:defRPr sz="2400" b="1" baseline="0"/>
            </a:lvl1pPr>
          </a:lstStyle>
          <a:p>
            <a:r>
              <a:rPr lang="en-US" dirty="0" smtClean="0"/>
              <a:t>Image with title and caption below</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1BC01A-2940-41B1-946F-2A0214AD362A}" type="datetime1">
              <a:rPr lang="en-GB" smtClean="0"/>
              <a:pPr/>
              <a:t>14/07/2016</a:t>
            </a:fld>
            <a:endParaRPr lang="en-GB"/>
          </a:p>
        </p:txBody>
      </p:sp>
      <p:sp>
        <p:nvSpPr>
          <p:cNvPr id="6" name="Footer Placeholder 5"/>
          <p:cNvSpPr>
            <a:spLocks noGrp="1"/>
          </p:cNvSpPr>
          <p:nvPr>
            <p:ph type="ftr" sz="quarter" idx="11"/>
          </p:nvPr>
        </p:nvSpPr>
        <p:spPr>
          <a:xfrm>
            <a:off x="1181100" y="6433677"/>
            <a:ext cx="4477578" cy="346536"/>
          </a:xfrm>
        </p:spPr>
        <p:txBody>
          <a:bodyPr/>
          <a:lstStyle/>
          <a:p>
            <a:r>
              <a:rPr lang="en-GB" dirty="0" smtClean="0"/>
              <a:t>6th Annual International Research Conference </a:t>
            </a:r>
            <a:endParaRPr lang="en-GB" dirty="0"/>
          </a:p>
        </p:txBody>
      </p:sp>
      <p:pic>
        <p:nvPicPr>
          <p:cNvPr id="23" name="Picture 22"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2444305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dirty="0"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5F48F5-3F5E-4A94-A257-55B181C226A5}" type="datetime1">
              <a:rPr lang="en-GB" smtClean="0"/>
              <a:pPr/>
              <a:t>14/07/2016</a:t>
            </a:fld>
            <a:endParaRPr lang="en-GB"/>
          </a:p>
        </p:txBody>
      </p:sp>
      <p:sp>
        <p:nvSpPr>
          <p:cNvPr id="5" name="Footer Placeholder 4"/>
          <p:cNvSpPr>
            <a:spLocks noGrp="1"/>
          </p:cNvSpPr>
          <p:nvPr>
            <p:ph type="ftr" sz="quarter" idx="11"/>
          </p:nvPr>
        </p:nvSpPr>
        <p:spPr>
          <a:xfrm>
            <a:off x="1181100" y="6433677"/>
            <a:ext cx="4835524" cy="328104"/>
          </a:xfrm>
        </p:spPr>
        <p:txBody>
          <a:bodyPr/>
          <a:lstStyle/>
          <a:p>
            <a:r>
              <a:rPr lang="en-GB" dirty="0" smtClean="0"/>
              <a:t>6th Annual International Research Conference </a:t>
            </a:r>
            <a:endParaRPr lang="en-GB" dirty="0"/>
          </a:p>
        </p:txBody>
      </p:sp>
      <p:pic>
        <p:nvPicPr>
          <p:cNvPr id="21" name="Picture 20"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3506783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542E4F-18B6-48C0-BD36-7C1CEBEE5D48}" type="datetime1">
              <a:rPr lang="en-GB" smtClean="0"/>
              <a:pPr/>
              <a:t>14/07/2016</a:t>
            </a:fld>
            <a:endParaRPr lang="en-GB"/>
          </a:p>
        </p:txBody>
      </p:sp>
      <p:sp>
        <p:nvSpPr>
          <p:cNvPr id="5" name="Footer Placeholder 4"/>
          <p:cNvSpPr>
            <a:spLocks noGrp="1"/>
          </p:cNvSpPr>
          <p:nvPr>
            <p:ph type="ftr" sz="quarter" idx="11"/>
          </p:nvPr>
        </p:nvSpPr>
        <p:spPr>
          <a:xfrm>
            <a:off x="1181100" y="6433677"/>
            <a:ext cx="4835524" cy="283895"/>
          </a:xfrm>
        </p:spPr>
        <p:txBody>
          <a:bodyPr/>
          <a:lstStyle/>
          <a:p>
            <a:r>
              <a:rPr lang="en-GB" dirty="0" smtClean="0"/>
              <a:t>6th Annual International Research Conference </a:t>
            </a:r>
            <a:endParaRPr lang="en-GB" dirty="0"/>
          </a:p>
        </p:txBody>
      </p:sp>
      <p:pic>
        <p:nvPicPr>
          <p:cNvPr id="27" name="Picture 26"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26089273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1"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0D1CC8-248E-443B-B10F-81281F23F091}" type="datetime1">
              <a:rPr lang="en-GB" smtClean="0"/>
              <a:pPr/>
              <a:t>14/07/2016</a:t>
            </a:fld>
            <a:endParaRPr lang="en-GB"/>
          </a:p>
        </p:txBody>
      </p:sp>
      <p:sp>
        <p:nvSpPr>
          <p:cNvPr id="5" name="Footer Placeholder 4"/>
          <p:cNvSpPr>
            <a:spLocks noGrp="1"/>
          </p:cNvSpPr>
          <p:nvPr>
            <p:ph type="ftr" sz="quarter" idx="11"/>
          </p:nvPr>
        </p:nvSpPr>
        <p:spPr>
          <a:xfrm>
            <a:off x="1181100" y="6433677"/>
            <a:ext cx="4610100" cy="415361"/>
          </a:xfrm>
        </p:spPr>
        <p:txBody>
          <a:bodyPr/>
          <a:lstStyle/>
          <a:p>
            <a:r>
              <a:rPr lang="en-GB" dirty="0" smtClean="0"/>
              <a:t>6th Annual International Research Conference </a:t>
            </a:r>
            <a:endParaRPr lang="en-GB" dirty="0"/>
          </a:p>
        </p:txBody>
      </p:sp>
      <p:pic>
        <p:nvPicPr>
          <p:cNvPr id="21" name="Picture 20"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3038467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54954" y="973668"/>
            <a:ext cx="8825659" cy="706964"/>
          </a:xfrm>
        </p:spPr>
        <p:txBody>
          <a:bodyPr/>
          <a:lstStyle>
            <a:lvl1pPr>
              <a:defRPr sz="3600"/>
            </a:lvl1pPr>
          </a:lstStyle>
          <a:p>
            <a:r>
              <a:rPr lang="en-US" dirty="0" smtClean="0"/>
              <a:t>Three column content </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7E965C8-EEA3-443C-9AD4-289D56C3DD61}" type="datetime1">
              <a:rPr lang="en-GB" smtClean="0"/>
              <a:pPr/>
              <a:t>14/07/2016</a:t>
            </a:fld>
            <a:endParaRPr lang="en-GB"/>
          </a:p>
        </p:txBody>
      </p:sp>
      <p:sp>
        <p:nvSpPr>
          <p:cNvPr id="8" name="Footer Placeholder 7"/>
          <p:cNvSpPr>
            <a:spLocks noGrp="1"/>
          </p:cNvSpPr>
          <p:nvPr>
            <p:ph type="ftr" sz="quarter" idx="11"/>
          </p:nvPr>
        </p:nvSpPr>
        <p:spPr>
          <a:xfrm>
            <a:off x="1181100" y="6433678"/>
            <a:ext cx="4424570" cy="262960"/>
          </a:xfrm>
        </p:spPr>
        <p:txBody>
          <a:bodyPr/>
          <a:lstStyle/>
          <a:p>
            <a:r>
              <a:rPr lang="en-GB" dirty="0" smtClean="0"/>
              <a:t>6th Annual International Research Conference </a:t>
            </a:r>
            <a:endParaRPr lang="en-GB" dirty="0"/>
          </a:p>
        </p:txBody>
      </p:sp>
    </p:spTree>
    <p:extLst>
      <p:ext uri="{BB962C8B-B14F-4D97-AF65-F5344CB8AC3E}">
        <p14:creationId xmlns:p14="http://schemas.microsoft.com/office/powerpoint/2010/main" val="876788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54954" y="973668"/>
            <a:ext cx="8825659" cy="706964"/>
          </a:xfrm>
        </p:spPr>
        <p:txBody>
          <a:bodyPr/>
          <a:lstStyle>
            <a:lvl1pPr>
              <a:defRPr sz="3600" baseline="0"/>
            </a:lvl1pPr>
          </a:lstStyle>
          <a:p>
            <a:r>
              <a:rPr lang="en-US" dirty="0" smtClean="0"/>
              <a:t>Three images and caption </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E9CE50D-D323-4397-875A-E92FEC95FC0C}" type="datetime1">
              <a:rPr lang="en-GB" smtClean="0"/>
              <a:pPr/>
              <a:t>14/07/2016</a:t>
            </a:fld>
            <a:endParaRPr lang="en-GB"/>
          </a:p>
        </p:txBody>
      </p:sp>
      <p:sp>
        <p:nvSpPr>
          <p:cNvPr id="8" name="Footer Placeholder 7"/>
          <p:cNvSpPr>
            <a:spLocks noGrp="1"/>
          </p:cNvSpPr>
          <p:nvPr>
            <p:ph type="ftr" sz="quarter" idx="11"/>
          </p:nvPr>
        </p:nvSpPr>
        <p:spPr>
          <a:xfrm>
            <a:off x="1104179" y="6368706"/>
            <a:ext cx="4740029" cy="327931"/>
          </a:xfrm>
        </p:spPr>
        <p:txBody>
          <a:bodyPr/>
          <a:lstStyle/>
          <a:p>
            <a:r>
              <a:rPr lang="en-GB" dirty="0" smtClean="0"/>
              <a:t>6th Annual International Research Conference </a:t>
            </a:r>
            <a:endParaRPr lang="en-GB" dirty="0"/>
          </a:p>
        </p:txBody>
      </p:sp>
      <p:sp>
        <p:nvSpPr>
          <p:cNvPr id="17" name="Footer Placeholder 7"/>
          <p:cNvSpPr txBox="1">
            <a:spLocks/>
          </p:cNvSpPr>
          <p:nvPr userDrawn="1"/>
        </p:nvSpPr>
        <p:spPr>
          <a:xfrm>
            <a:off x="642638" y="6391838"/>
            <a:ext cx="3644282" cy="304801"/>
          </a:xfrm>
          <a:prstGeom prst="rect">
            <a:avLst/>
          </a:prstGeom>
        </p:spPr>
        <p:txBody>
          <a:bodyPr vert="horz" lIns="91440" tIns="45720" rIns="91440" bIns="45720" rtlCol="0" anchor="ctr"/>
          <a:lstStyle>
            <a:defPPr>
              <a:defRPr lang="en-US"/>
            </a:defPPr>
            <a:lvl1pPr marL="0" algn="l" defTabSz="914400" rtl="0" eaLnBrk="1" latinLnBrk="0" hangingPunct="1">
              <a:defRPr sz="1000" b="1" i="0"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Tree>
    <p:extLst>
      <p:ext uri="{BB962C8B-B14F-4D97-AF65-F5344CB8AC3E}">
        <p14:creationId xmlns:p14="http://schemas.microsoft.com/office/powerpoint/2010/main" val="33310470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E2D5E1FF-308D-40AD-BB3F-6835855B0933}" type="datetime1">
              <a:rPr lang="en-GB" smtClean="0"/>
              <a:pPr/>
              <a:t>14/07/2016</a:t>
            </a:fld>
            <a:endParaRPr lang="en-GB"/>
          </a:p>
        </p:txBody>
      </p:sp>
      <p:sp>
        <p:nvSpPr>
          <p:cNvPr id="5" name="Footer Placeholder 4"/>
          <p:cNvSpPr>
            <a:spLocks noGrp="1"/>
          </p:cNvSpPr>
          <p:nvPr>
            <p:ph type="ftr" sz="quarter" idx="11"/>
          </p:nvPr>
        </p:nvSpPr>
        <p:spPr>
          <a:xfrm>
            <a:off x="1181100" y="6433677"/>
            <a:ext cx="4676361" cy="424323"/>
          </a:xfrm>
        </p:spPr>
        <p:txBody>
          <a:bodyPr/>
          <a:lstStyle/>
          <a:p>
            <a:r>
              <a:rPr lang="en-GB" dirty="0" smtClean="0"/>
              <a:t>6th Annual International Research Conference </a:t>
            </a:r>
            <a:endParaRPr lang="en-GB" dirty="0"/>
          </a:p>
        </p:txBody>
      </p:sp>
    </p:spTree>
    <p:extLst>
      <p:ext uri="{BB962C8B-B14F-4D97-AF65-F5344CB8AC3E}">
        <p14:creationId xmlns:p14="http://schemas.microsoft.com/office/powerpoint/2010/main" val="33635238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283EDAF7-2162-4151-A2B8-D137176959AD}" type="datetime1">
              <a:rPr lang="en-GB" smtClean="0"/>
              <a:pPr/>
              <a:t>14/07/2016</a:t>
            </a:fld>
            <a:endParaRPr lang="en-GB"/>
          </a:p>
        </p:txBody>
      </p:sp>
      <p:sp>
        <p:nvSpPr>
          <p:cNvPr id="5" name="Footer Placeholder 4"/>
          <p:cNvSpPr>
            <a:spLocks noGrp="1"/>
          </p:cNvSpPr>
          <p:nvPr>
            <p:ph type="ftr" sz="quarter" idx="11"/>
          </p:nvPr>
        </p:nvSpPr>
        <p:spPr>
          <a:xfrm>
            <a:off x="1181100" y="6433677"/>
            <a:ext cx="4835524" cy="415361"/>
          </a:xfrm>
        </p:spPr>
        <p:txBody>
          <a:bodyPr/>
          <a:lstStyle/>
          <a:p>
            <a:r>
              <a:rPr lang="en-GB" dirty="0" smtClean="0"/>
              <a:t>6th Annual International Research Conference </a:t>
            </a:r>
            <a:endParaRPr lang="en-GB" dirty="0"/>
          </a:p>
        </p:txBody>
      </p:sp>
      <p:pic>
        <p:nvPicPr>
          <p:cNvPr id="22" name="Picture 21"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1987844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baseline="0"/>
            </a:lvl1pPr>
          </a:lstStyle>
          <a:p>
            <a:r>
              <a:rPr lang="en-US" dirty="0" smtClean="0"/>
              <a:t>Bulleted content </a:t>
            </a:r>
            <a:endParaRPr lang="en-US" dirty="0"/>
          </a:p>
        </p:txBody>
      </p:sp>
      <p:sp>
        <p:nvSpPr>
          <p:cNvPr id="3" name="Content Placeholder 2"/>
          <p:cNvSpPr>
            <a:spLocks noGrp="1"/>
          </p:cNvSpPr>
          <p:nvPr>
            <p:ph idx="1"/>
          </p:nvPr>
        </p:nvSpPr>
        <p:spPr>
          <a:xfrm>
            <a:off x="848140" y="2603500"/>
            <a:ext cx="10342600" cy="3416300"/>
          </a:xfrm>
        </p:spPr>
        <p:txBody>
          <a:bodyPr anchor="ctr">
            <a:normAutofit/>
          </a:bodyPr>
          <a:lstStyle>
            <a:lvl1pPr algn="just">
              <a:buClr>
                <a:srgbClr val="00B050"/>
              </a:buClr>
              <a:defRPr sz="2400" b="0"/>
            </a:lvl1pPr>
            <a:lvl2pPr algn="just">
              <a:buClr>
                <a:srgbClr val="00B050"/>
              </a:buClr>
              <a:defRPr sz="2000"/>
            </a:lvl2pPr>
            <a:lvl3pPr algn="just">
              <a:buClr>
                <a:srgbClr val="00B050"/>
              </a:buClr>
              <a:defRPr sz="1800"/>
            </a:lvl3pPr>
            <a:lvl4pPr algn="just">
              <a:buClr>
                <a:srgbClr val="00B050"/>
              </a:buClr>
              <a:defRPr sz="1600"/>
            </a:lvl4pPr>
            <a:lvl5pPr algn="just">
              <a:buClr>
                <a:srgbClr val="00B050"/>
              </a:buCl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rgbClr val="C00000"/>
                </a:solidFill>
              </a:defRPr>
            </a:lvl1pPr>
          </a:lstStyle>
          <a:p>
            <a:fld id="{FEDC1C4D-E8A1-41DA-9D82-82E3AE4AE64C}" type="datetime1">
              <a:rPr lang="en-GB" smtClean="0"/>
              <a:pPr/>
              <a:t>14/07/2016</a:t>
            </a:fld>
            <a:endParaRPr lang="en-GB"/>
          </a:p>
        </p:txBody>
      </p:sp>
      <p:sp>
        <p:nvSpPr>
          <p:cNvPr id="5" name="Footer Placeholder 4"/>
          <p:cNvSpPr>
            <a:spLocks noGrp="1"/>
          </p:cNvSpPr>
          <p:nvPr>
            <p:ph type="ftr" sz="quarter" idx="11"/>
          </p:nvPr>
        </p:nvSpPr>
        <p:spPr>
          <a:xfrm>
            <a:off x="945424" y="6391837"/>
            <a:ext cx="3759098" cy="304800"/>
          </a:xfrm>
        </p:spPr>
        <p:txBody>
          <a:bodyPr/>
          <a:lstStyle>
            <a:lvl1pPr>
              <a:defRPr>
                <a:solidFill>
                  <a:srgbClr val="C00000"/>
                </a:solidFill>
              </a:defRPr>
            </a:lvl1pPr>
          </a:lstStyle>
          <a:p>
            <a:r>
              <a:rPr lang="en-GB" smtClean="0"/>
              <a:t>6th International Research Conference </a:t>
            </a:r>
            <a:endParaRPr lang="en-GB" dirty="0"/>
          </a:p>
        </p:txBody>
      </p:sp>
    </p:spTree>
    <p:extLst>
      <p:ext uri="{BB962C8B-B14F-4D97-AF65-F5344CB8AC3E}">
        <p14:creationId xmlns:p14="http://schemas.microsoft.com/office/powerpoint/2010/main" val="1176520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en-US" dirty="0" smtClean="0"/>
              <a:t>Numbered Content</a:t>
            </a:r>
            <a:endParaRPr lang="en-US" dirty="0"/>
          </a:p>
        </p:txBody>
      </p:sp>
      <p:sp>
        <p:nvSpPr>
          <p:cNvPr id="3" name="Content Placeholder 2"/>
          <p:cNvSpPr>
            <a:spLocks noGrp="1"/>
          </p:cNvSpPr>
          <p:nvPr>
            <p:ph idx="1"/>
          </p:nvPr>
        </p:nvSpPr>
        <p:spPr>
          <a:xfrm>
            <a:off x="848140" y="2603500"/>
            <a:ext cx="10342600" cy="3416300"/>
          </a:xfrm>
        </p:spPr>
        <p:txBody>
          <a:bodyPr anchor="ctr">
            <a:normAutofit/>
          </a:bodyPr>
          <a:lstStyle>
            <a:lvl1pPr marL="457200" indent="-457200" algn="just">
              <a:buClr>
                <a:srgbClr val="00B050"/>
              </a:buClr>
              <a:buFont typeface="+mj-lt"/>
              <a:buAutoNum type="arabicPeriod"/>
              <a:defRPr sz="2400" b="0"/>
            </a:lvl1pPr>
            <a:lvl2pPr marL="914400" indent="-457200" algn="just">
              <a:buClr>
                <a:srgbClr val="00B050"/>
              </a:buClr>
              <a:buFont typeface="+mj-lt"/>
              <a:buAutoNum type="arabicPeriod"/>
              <a:defRPr sz="2000"/>
            </a:lvl2pPr>
            <a:lvl3pPr marL="1257300" indent="-342900" algn="just">
              <a:buClr>
                <a:srgbClr val="00B050"/>
              </a:buClr>
              <a:buFont typeface="+mj-lt"/>
              <a:buAutoNum type="arabicPeriod"/>
              <a:defRPr sz="1800"/>
            </a:lvl3pPr>
            <a:lvl4pPr marL="1714500" indent="-342900" algn="just">
              <a:buClr>
                <a:srgbClr val="00B050"/>
              </a:buClr>
              <a:buFont typeface="+mj-lt"/>
              <a:buAutoNum type="arabicPeriod"/>
              <a:defRPr sz="1600"/>
            </a:lvl4pPr>
            <a:lvl5pPr marL="2171700" indent="-342900" algn="just">
              <a:buClr>
                <a:srgbClr val="00B050"/>
              </a:buClr>
              <a:buFont typeface="+mj-lt"/>
              <a:buAutoNum type="arabicPeriod"/>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rgbClr val="C00000"/>
                </a:solidFill>
              </a:defRPr>
            </a:lvl1p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a:xfrm>
            <a:off x="945424" y="6391837"/>
            <a:ext cx="3759098" cy="304800"/>
          </a:xfrm>
        </p:spPr>
        <p:txBody>
          <a:bodyPr/>
          <a:lstStyle>
            <a:lvl1pPr>
              <a:defRPr>
                <a:solidFill>
                  <a:srgbClr val="C00000"/>
                </a:solidFill>
              </a:defRPr>
            </a:lvl1pPr>
          </a:lstStyle>
          <a:p>
            <a:r>
              <a:rPr lang="en-GB" smtClean="0"/>
              <a:t>6th International Research Conference </a:t>
            </a:r>
            <a:endParaRPr lang="en-GB" dirty="0"/>
          </a:p>
        </p:txBody>
      </p:sp>
    </p:spTree>
    <p:extLst>
      <p:ext uri="{BB962C8B-B14F-4D97-AF65-F5344CB8AC3E}">
        <p14:creationId xmlns:p14="http://schemas.microsoft.com/office/powerpoint/2010/main" val="2970763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rgbClr val="FFFFF7"/>
        </a:solidFill>
        <a:effectLst/>
      </p:bgPr>
    </p:bg>
    <p:spTree>
      <p:nvGrpSpPr>
        <p:cNvPr id="1" name=""/>
        <p:cNvGrpSpPr/>
        <p:nvPr/>
      </p:nvGrpSpPr>
      <p:grpSpPr>
        <a:xfrm>
          <a:off x="0" y="0"/>
          <a:ext cx="0" cy="0"/>
          <a:chOff x="0" y="0"/>
          <a:chExt cx="0" cy="0"/>
        </a:xfrm>
      </p:grpSpPr>
      <p:grpSp>
        <p:nvGrpSpPr>
          <p:cNvPr id="8" name="Group 7"/>
          <p:cNvGrpSpPr/>
          <p:nvPr/>
        </p:nvGrpSpPr>
        <p:grpSpPr>
          <a:xfrm>
            <a:off x="218661" y="0"/>
            <a:ext cx="11754678" cy="6391838"/>
            <a:chOff x="0" y="0"/>
            <a:chExt cx="12192000" cy="6858000"/>
          </a:xfrm>
        </p:grpSpPr>
        <p:sp>
          <p:nvSpPr>
            <p:cNvPr id="14" name="Rectangle 13"/>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hasCustomPrompt="1"/>
          </p:nvPr>
        </p:nvSpPr>
        <p:spPr>
          <a:xfrm>
            <a:off x="1154954" y="2677645"/>
            <a:ext cx="4351025" cy="2283824"/>
          </a:xfrm>
        </p:spPr>
        <p:txBody>
          <a:bodyPr anchor="ctr"/>
          <a:lstStyle>
            <a:lvl1pPr algn="l">
              <a:defRPr sz="4000" b="1" cap="none"/>
            </a:lvl1pPr>
          </a:lstStyle>
          <a:p>
            <a:r>
              <a:rPr lang="en-US" dirty="0" smtClean="0"/>
              <a:t>Section Header </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392DEB-35F3-45CD-A4ED-76F5AF436499}" type="datetime1">
              <a:rPr lang="en-GB" smtClean="0"/>
              <a:pPr/>
              <a:t>14/07/2016</a:t>
            </a:fld>
            <a:endParaRPr lang="en-GB"/>
          </a:p>
        </p:txBody>
      </p:sp>
      <p:sp>
        <p:nvSpPr>
          <p:cNvPr id="5" name="Footer Placeholder 4"/>
          <p:cNvSpPr>
            <a:spLocks noGrp="1"/>
          </p:cNvSpPr>
          <p:nvPr>
            <p:ph type="ftr" sz="quarter" idx="11"/>
          </p:nvPr>
        </p:nvSpPr>
        <p:spPr>
          <a:xfrm>
            <a:off x="1181100" y="6433678"/>
            <a:ext cx="4914900" cy="262960"/>
          </a:xfrm>
        </p:spPr>
        <p:txBody>
          <a:bodyPr/>
          <a:lstStyle/>
          <a:p>
            <a:r>
              <a:rPr lang="en-GB" dirty="0" smtClean="0"/>
              <a:t>6th Annual International Research Conference </a:t>
            </a:r>
            <a:endParaRPr lang="en-GB" dirty="0"/>
          </a:p>
        </p:txBody>
      </p:sp>
      <p:pic>
        <p:nvPicPr>
          <p:cNvPr id="23" name="Picture 22"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620083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Two Column Content </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B2B265D-E537-4615-8B7C-B640D217324B}" type="datetime1">
              <a:rPr lang="en-GB" smtClean="0"/>
              <a:pPr/>
              <a:t>14/07/2016</a:t>
            </a:fld>
            <a:endParaRPr lang="en-GB"/>
          </a:p>
        </p:txBody>
      </p:sp>
      <p:sp>
        <p:nvSpPr>
          <p:cNvPr id="6" name="Footer Placeholder 5"/>
          <p:cNvSpPr>
            <a:spLocks noGrp="1"/>
          </p:cNvSpPr>
          <p:nvPr>
            <p:ph type="ftr" sz="quarter" idx="11"/>
          </p:nvPr>
        </p:nvSpPr>
        <p:spPr>
          <a:xfrm>
            <a:off x="1181100" y="6433678"/>
            <a:ext cx="4610100" cy="262960"/>
          </a:xfrm>
        </p:spPr>
        <p:txBody>
          <a:bodyPr/>
          <a:lstStyle/>
          <a:p>
            <a:r>
              <a:rPr lang="en-GB" dirty="0" smtClean="0"/>
              <a:t>6th Annual International Research Conference </a:t>
            </a:r>
            <a:endParaRPr lang="en-GB" dirty="0"/>
          </a:p>
        </p:txBody>
      </p:sp>
    </p:spTree>
    <p:extLst>
      <p:ext uri="{BB962C8B-B14F-4D97-AF65-F5344CB8AC3E}">
        <p14:creationId xmlns:p14="http://schemas.microsoft.com/office/powerpoint/2010/main" val="651058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Comparison Content </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5357AC9-514C-42C4-88F4-FB8EA25D01B1}" type="datetime1">
              <a:rPr lang="en-GB" smtClean="0"/>
              <a:pPr/>
              <a:t>14/07/2016</a:t>
            </a:fld>
            <a:endParaRPr lang="en-GB"/>
          </a:p>
        </p:txBody>
      </p:sp>
      <p:sp>
        <p:nvSpPr>
          <p:cNvPr id="8" name="Footer Placeholder 7"/>
          <p:cNvSpPr>
            <a:spLocks noGrp="1"/>
          </p:cNvSpPr>
          <p:nvPr>
            <p:ph type="ftr" sz="quarter" idx="11"/>
          </p:nvPr>
        </p:nvSpPr>
        <p:spPr>
          <a:xfrm>
            <a:off x="1181100" y="6433678"/>
            <a:ext cx="4424570" cy="262960"/>
          </a:xfrm>
        </p:spPr>
        <p:txBody>
          <a:bodyPr/>
          <a:lstStyle/>
          <a:p>
            <a:r>
              <a:rPr lang="en-GB" dirty="0" smtClean="0"/>
              <a:t>6th Annual International Research Conference </a:t>
            </a:r>
            <a:endParaRPr lang="en-GB" dirty="0"/>
          </a:p>
        </p:txBody>
      </p:sp>
    </p:spTree>
    <p:extLst>
      <p:ext uri="{BB962C8B-B14F-4D97-AF65-F5344CB8AC3E}">
        <p14:creationId xmlns:p14="http://schemas.microsoft.com/office/powerpoint/2010/main" val="3170278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154954" y="973668"/>
            <a:ext cx="8761413" cy="706964"/>
          </a:xfrm>
        </p:spPr>
        <p:txBody>
          <a:bodyPr/>
          <a:lstStyle>
            <a:lvl1pPr>
              <a:defRPr/>
            </a:lvl1pPr>
          </a:lstStyle>
          <a:p>
            <a:r>
              <a:rPr lang="en-US" dirty="0" smtClean="0"/>
              <a:t>Blank Slide … images, tables </a:t>
            </a:r>
            <a:r>
              <a:rPr lang="en-US" dirty="0" err="1" smtClean="0"/>
              <a:t>etc</a:t>
            </a:r>
            <a:r>
              <a:rPr lang="en-US" dirty="0" smtClean="0"/>
              <a:t> </a:t>
            </a:r>
            <a:endParaRPr lang="en-US" dirty="0"/>
          </a:p>
        </p:txBody>
      </p:sp>
      <p:sp>
        <p:nvSpPr>
          <p:cNvPr id="3" name="Date Placeholder 2"/>
          <p:cNvSpPr>
            <a:spLocks noGrp="1"/>
          </p:cNvSpPr>
          <p:nvPr>
            <p:ph type="dt" sz="half" idx="10"/>
          </p:nvPr>
        </p:nvSpPr>
        <p:spPr/>
        <p:txBody>
          <a:bodyPr/>
          <a:lstStyle/>
          <a:p>
            <a:fld id="{0036E8A3-9A6D-4C25-AC95-52ED0946B866}" type="datetime1">
              <a:rPr lang="en-GB" smtClean="0"/>
              <a:pPr/>
              <a:t>14/07/2016</a:t>
            </a:fld>
            <a:endParaRPr lang="en-GB"/>
          </a:p>
        </p:txBody>
      </p:sp>
      <p:sp>
        <p:nvSpPr>
          <p:cNvPr id="4" name="Footer Placeholder 3"/>
          <p:cNvSpPr>
            <a:spLocks noGrp="1"/>
          </p:cNvSpPr>
          <p:nvPr>
            <p:ph type="ftr" sz="quarter" idx="11"/>
          </p:nvPr>
        </p:nvSpPr>
        <p:spPr>
          <a:xfrm>
            <a:off x="1181100" y="6433678"/>
            <a:ext cx="4636604" cy="262960"/>
          </a:xfrm>
        </p:spPr>
        <p:txBody>
          <a:bodyPr/>
          <a:lstStyle/>
          <a:p>
            <a:r>
              <a:rPr lang="en-GB" dirty="0" smtClean="0"/>
              <a:t>6th Annual International Research Conference </a:t>
            </a:r>
            <a:endParaRPr lang="en-GB" dirty="0"/>
          </a:p>
        </p:txBody>
      </p:sp>
    </p:spTree>
    <p:extLst>
      <p:ext uri="{BB962C8B-B14F-4D97-AF65-F5344CB8AC3E}">
        <p14:creationId xmlns:p14="http://schemas.microsoft.com/office/powerpoint/2010/main" val="1678503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rgbClr val="FFFFF7"/>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E3924D-B8ED-4607-BBD7-77C39E133277}" type="datetime1">
              <a:rPr lang="en-GB" smtClean="0"/>
              <a:pPr/>
              <a:t>14/07/2016</a:t>
            </a:fld>
            <a:endParaRPr lang="en-GB"/>
          </a:p>
        </p:txBody>
      </p:sp>
      <p:sp>
        <p:nvSpPr>
          <p:cNvPr id="3" name="Footer Placeholder 2"/>
          <p:cNvSpPr>
            <a:spLocks noGrp="1"/>
          </p:cNvSpPr>
          <p:nvPr>
            <p:ph type="ftr" sz="quarter" idx="11"/>
          </p:nvPr>
        </p:nvSpPr>
        <p:spPr>
          <a:xfrm>
            <a:off x="1181100" y="6433678"/>
            <a:ext cx="4848639" cy="262960"/>
          </a:xfrm>
        </p:spPr>
        <p:txBody>
          <a:bodyPr/>
          <a:lstStyle/>
          <a:p>
            <a:r>
              <a:rPr lang="en-GB" dirty="0" smtClean="0"/>
              <a:t>6th Annual International Research Conference </a:t>
            </a:r>
            <a:endParaRPr lang="en-GB" dirty="0"/>
          </a:p>
        </p:txBody>
      </p:sp>
      <p:pic>
        <p:nvPicPr>
          <p:cNvPr id="6" name="Picture 5" descr="Logo - Yellow2"/>
          <p:cNvPicPr/>
          <p:nvPr userDrawn="1"/>
        </p:nvPicPr>
        <p:blipFill>
          <a:blip r:embed="rId2"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1041021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503582" y="0"/>
            <a:ext cx="11688417" cy="6858000"/>
            <a:chOff x="0" y="0"/>
            <a:chExt cx="12192000" cy="6858000"/>
          </a:xfrm>
        </p:grpSpPr>
        <p:sp>
          <p:nvSpPr>
            <p:cNvPr id="14" name="Rectangle 13"/>
            <p:cNvSpPr/>
            <p:nvPr/>
          </p:nvSpPr>
          <p:spPr>
            <a:xfrm>
              <a:off x="0" y="0"/>
              <a:ext cx="12192000"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hasCustomPrompt="1"/>
          </p:nvPr>
        </p:nvSpPr>
        <p:spPr>
          <a:xfrm>
            <a:off x="1154954" y="1295400"/>
            <a:ext cx="3361667" cy="1600200"/>
          </a:xfrm>
        </p:spPr>
        <p:txBody>
          <a:bodyPr anchor="b"/>
          <a:lstStyle>
            <a:lvl1pPr algn="l">
              <a:defRPr sz="2400" b="1" baseline="0"/>
            </a:lvl1pPr>
          </a:lstStyle>
          <a:p>
            <a:r>
              <a:rPr lang="en-US" dirty="0" smtClean="0"/>
              <a:t>Content with caption </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3380516"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5C8AEBC4-84BC-4029-840F-CBBB3866F379}" type="datetime1">
              <a:rPr lang="en-GB" smtClean="0"/>
              <a:pPr/>
              <a:t>14/07/2016</a:t>
            </a:fld>
            <a:endParaRPr lang="en-GB"/>
          </a:p>
        </p:txBody>
      </p:sp>
      <p:sp>
        <p:nvSpPr>
          <p:cNvPr id="6" name="Footer Placeholder 5"/>
          <p:cNvSpPr>
            <a:spLocks noGrp="1"/>
          </p:cNvSpPr>
          <p:nvPr>
            <p:ph type="ftr" sz="quarter" idx="11"/>
          </p:nvPr>
        </p:nvSpPr>
        <p:spPr>
          <a:xfrm>
            <a:off x="1181100" y="6433677"/>
            <a:ext cx="4799905" cy="326958"/>
          </a:xfrm>
        </p:spPr>
        <p:txBody>
          <a:bodyPr/>
          <a:lstStyle/>
          <a:p>
            <a:r>
              <a:rPr lang="en-GB" dirty="0" smtClean="0"/>
              <a:t>6th Annual International Research Conference </a:t>
            </a:r>
            <a:endParaRPr lang="en-GB" dirty="0"/>
          </a:p>
        </p:txBody>
      </p:sp>
      <p:pic>
        <p:nvPicPr>
          <p:cNvPr id="24" name="Picture 23" descr="Logo - Yellow2"/>
          <p:cNvPicPr/>
          <p:nvPr userDrawn="1"/>
        </p:nvPicPr>
        <p:blipFill>
          <a:blip r:embed="rId3"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295420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20" cstate="print">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rgbClr val="FFFFF7"/>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7"/>
            </a:solidFill>
            <a:ln>
              <a:noFill/>
            </a:ln>
          </p:spPr>
        </p:sp>
      </p:grpSp>
      <p:sp>
        <p:nvSpPr>
          <p:cNvPr id="2" name="Title Placeholder 1"/>
          <p:cNvSpPr>
            <a:spLocks noGrp="1"/>
          </p:cNvSpPr>
          <p:nvPr>
            <p:ph type="title"/>
          </p:nvPr>
        </p:nvSpPr>
        <p:spPr bwMode="gray">
          <a:xfrm>
            <a:off x="885756" y="973668"/>
            <a:ext cx="10542656" cy="706964"/>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85756" y="2603500"/>
            <a:ext cx="10542656" cy="3416300"/>
          </a:xfrm>
          <a:prstGeom prst="rect">
            <a:avLst/>
          </a:prstGeom>
        </p:spPr>
        <p:txBody>
          <a:bodyPr vert="horz" lIns="91440" tIns="45720" rIns="9144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rgbClr val="C00000"/>
                </a:solidFill>
              </a:defRPr>
            </a:lvl1pPr>
          </a:lstStyle>
          <a:p>
            <a:fld id="{A3962583-5785-4E25-B53C-BB4FAE4DCC96}" type="datetime1">
              <a:rPr lang="en-GB" smtClean="0"/>
              <a:pPr/>
              <a:t>14/07/2016</a:t>
            </a:fld>
            <a:endParaRPr lang="en-GB" dirty="0"/>
          </a:p>
        </p:txBody>
      </p:sp>
      <p:sp>
        <p:nvSpPr>
          <p:cNvPr id="5" name="Footer Placeholder 4"/>
          <p:cNvSpPr>
            <a:spLocks noGrp="1"/>
          </p:cNvSpPr>
          <p:nvPr>
            <p:ph type="ftr" sz="quarter" idx="3"/>
          </p:nvPr>
        </p:nvSpPr>
        <p:spPr>
          <a:xfrm>
            <a:off x="1181100" y="6433677"/>
            <a:ext cx="3859795" cy="304801"/>
          </a:xfrm>
          <a:prstGeom prst="rect">
            <a:avLst/>
          </a:prstGeom>
        </p:spPr>
        <p:txBody>
          <a:bodyPr vert="horz" lIns="91440" tIns="45720" rIns="91440" bIns="45720" rtlCol="0" anchor="ctr"/>
          <a:lstStyle>
            <a:lvl1pPr algn="l">
              <a:defRPr sz="1400" b="1" i="0">
                <a:solidFill>
                  <a:srgbClr val="C00000"/>
                </a:solidFill>
              </a:defRPr>
            </a:lvl1pPr>
          </a:lstStyle>
          <a:p>
            <a:r>
              <a:rPr lang="en-US" smtClean="0"/>
              <a:t>6</a:t>
            </a:r>
            <a:r>
              <a:rPr lang="en-US" baseline="30000" smtClean="0"/>
              <a:t>th</a:t>
            </a:r>
            <a:r>
              <a:rPr lang="en-US" smtClean="0"/>
              <a:t> International Research Conference </a:t>
            </a:r>
            <a:endParaRPr lang="en-GB" dirty="0"/>
          </a:p>
        </p:txBody>
      </p:sp>
      <p:pic>
        <p:nvPicPr>
          <p:cNvPr id="22" name="Picture 21" descr="Logo - Yellow2"/>
          <p:cNvPicPr/>
          <p:nvPr userDrawn="1"/>
        </p:nvPicPr>
        <p:blipFill>
          <a:blip r:embed="rId21" cstate="print"/>
          <a:srcRect/>
          <a:stretch>
            <a:fillRect/>
          </a:stretch>
        </p:blipFill>
        <p:spPr bwMode="auto">
          <a:xfrm>
            <a:off x="33199" y="5934638"/>
            <a:ext cx="852557" cy="914400"/>
          </a:xfrm>
          <a:prstGeom prst="rect">
            <a:avLst/>
          </a:prstGeom>
          <a:noFill/>
          <a:ln w="9525">
            <a:noFill/>
            <a:miter lim="800000"/>
            <a:headEnd/>
            <a:tailEnd/>
          </a:ln>
        </p:spPr>
      </p:pic>
    </p:spTree>
    <p:extLst>
      <p:ext uri="{BB962C8B-B14F-4D97-AF65-F5344CB8AC3E}">
        <p14:creationId xmlns:p14="http://schemas.microsoft.com/office/powerpoint/2010/main" val="22141696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8"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hdr="0"/>
  <p:txStyles>
    <p:titleStyle>
      <a:lvl1pPr algn="l" defTabSz="457200" rtl="0" eaLnBrk="1" latinLnBrk="0" hangingPunct="1">
        <a:spcBef>
          <a:spcPct val="0"/>
        </a:spcBef>
        <a:buNone/>
        <a:defRPr sz="3600" b="1"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just" defTabSz="457200" rtl="0" eaLnBrk="1" latinLnBrk="0" hangingPunct="1">
        <a:spcBef>
          <a:spcPts val="1000"/>
        </a:spcBef>
        <a:spcAft>
          <a:spcPts val="0"/>
        </a:spcAft>
        <a:buClr>
          <a:srgbClr val="00B050"/>
        </a:buClr>
        <a:buSzPct val="80000"/>
        <a:buFont typeface="Wingdings 3" charset="2"/>
        <a:buChar char=""/>
        <a:defRPr sz="2400" b="0" i="0" kern="1200">
          <a:solidFill>
            <a:schemeClr val="tx1">
              <a:lumMod val="75000"/>
              <a:lumOff val="25000"/>
            </a:schemeClr>
          </a:solidFill>
          <a:latin typeface="+mn-lt"/>
          <a:ea typeface="+mn-ea"/>
          <a:cs typeface="+mn-cs"/>
        </a:defRPr>
      </a:lvl1pPr>
      <a:lvl2pPr marL="742950" indent="-285750" algn="just" defTabSz="457200" rtl="0" eaLnBrk="1" latinLnBrk="0" hangingPunct="1">
        <a:spcBef>
          <a:spcPts val="1000"/>
        </a:spcBef>
        <a:spcAft>
          <a:spcPts val="0"/>
        </a:spcAft>
        <a:buClr>
          <a:srgbClr val="00B050"/>
        </a:buClr>
        <a:buSzPct val="80000"/>
        <a:buFont typeface="Wingdings 3" charset="2"/>
        <a:buChar char=""/>
        <a:defRPr sz="2000" b="0" i="0" kern="1200">
          <a:solidFill>
            <a:schemeClr val="tx1">
              <a:lumMod val="75000"/>
              <a:lumOff val="25000"/>
            </a:schemeClr>
          </a:solidFill>
          <a:latin typeface="+mn-lt"/>
          <a:ea typeface="+mn-ea"/>
          <a:cs typeface="+mn-cs"/>
        </a:defRPr>
      </a:lvl2pPr>
      <a:lvl3pPr marL="1143000" indent="-228600" algn="just" defTabSz="457200" rtl="0" eaLnBrk="1" latinLnBrk="0" hangingPunct="1">
        <a:spcBef>
          <a:spcPts val="1000"/>
        </a:spcBef>
        <a:spcAft>
          <a:spcPts val="0"/>
        </a:spcAft>
        <a:buClr>
          <a:srgbClr val="00B050"/>
        </a:buClr>
        <a:buSzPct val="80000"/>
        <a:buFont typeface="Wingdings 3" charset="2"/>
        <a:buChar char=""/>
        <a:defRPr sz="1800" b="0" i="0" kern="1200">
          <a:solidFill>
            <a:schemeClr val="tx1">
              <a:lumMod val="75000"/>
              <a:lumOff val="25000"/>
            </a:schemeClr>
          </a:solidFill>
          <a:latin typeface="+mn-lt"/>
          <a:ea typeface="+mn-ea"/>
          <a:cs typeface="+mn-cs"/>
        </a:defRPr>
      </a:lvl3pPr>
      <a:lvl4pPr marL="1600200" indent="-228600" algn="just" defTabSz="457200" rtl="0" eaLnBrk="1" latinLnBrk="0" hangingPunct="1">
        <a:spcBef>
          <a:spcPts val="1000"/>
        </a:spcBef>
        <a:spcAft>
          <a:spcPts val="0"/>
        </a:spcAft>
        <a:buClr>
          <a:srgbClr val="00B050"/>
        </a:buClr>
        <a:buSzPct val="80000"/>
        <a:buFont typeface="Wingdings 3" charset="2"/>
        <a:buChar char=""/>
        <a:defRPr sz="1600" b="0" i="0" kern="1200">
          <a:solidFill>
            <a:schemeClr val="tx1">
              <a:lumMod val="75000"/>
              <a:lumOff val="25000"/>
            </a:schemeClr>
          </a:solidFill>
          <a:latin typeface="+mn-lt"/>
          <a:ea typeface="+mn-ea"/>
          <a:cs typeface="+mn-cs"/>
        </a:defRPr>
      </a:lvl4pPr>
      <a:lvl5pPr marL="2057400" indent="-228600" algn="just" defTabSz="457200" rtl="0" eaLnBrk="1" latinLnBrk="0" hangingPunct="1">
        <a:spcBef>
          <a:spcPts val="1000"/>
        </a:spcBef>
        <a:spcAft>
          <a:spcPts val="0"/>
        </a:spcAft>
        <a:buClr>
          <a:srgbClr val="00B050"/>
        </a:buClr>
        <a:buSzPct val="80000"/>
        <a:buFont typeface="Wingdings 3" charset="2"/>
        <a:buChar char=""/>
        <a:defRPr sz="16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 Parallel Corpus Based Translation Using Sentence Similarity</a:t>
            </a:r>
            <a:endParaRPr lang="en-GB" dirty="0"/>
          </a:p>
        </p:txBody>
      </p:sp>
      <p:sp>
        <p:nvSpPr>
          <p:cNvPr id="3" name="Subtitle 2"/>
          <p:cNvSpPr>
            <a:spLocks noGrp="1"/>
          </p:cNvSpPr>
          <p:nvPr>
            <p:ph type="subTitle" idx="1"/>
          </p:nvPr>
        </p:nvSpPr>
        <p:spPr/>
        <p:txBody>
          <a:bodyPr>
            <a:normAutofit/>
          </a:bodyPr>
          <a:lstStyle/>
          <a:p>
            <a:r>
              <a:rPr lang="en-GB" dirty="0" smtClean="0"/>
              <a:t>Name of presenter </a:t>
            </a:r>
            <a:r>
              <a:rPr lang="en-GB" dirty="0" smtClean="0"/>
              <a:t>: </a:t>
            </a:r>
            <a:r>
              <a:rPr lang="en-GB" i="1" dirty="0" err="1" smtClean="0"/>
              <a:t>Ruoro</a:t>
            </a:r>
            <a:r>
              <a:rPr lang="en-GB" i="1" dirty="0" smtClean="0"/>
              <a:t> </a:t>
            </a:r>
            <a:r>
              <a:rPr lang="en-GB" i="1" dirty="0"/>
              <a:t>SIMON, Lawrence SIELE,</a:t>
            </a:r>
            <a:endParaRPr lang="en-US" i="1" dirty="0"/>
          </a:p>
          <a:p>
            <a:endParaRPr lang="en-GB" dirty="0"/>
          </a:p>
        </p:txBody>
      </p:sp>
      <p:sp>
        <p:nvSpPr>
          <p:cNvPr id="4" name="Date Placeholder 3"/>
          <p:cNvSpPr>
            <a:spLocks noGrp="1"/>
          </p:cNvSpPr>
          <p:nvPr>
            <p:ph type="dt" sz="half" idx="10"/>
          </p:nvPr>
        </p:nvSpPr>
        <p:spPr/>
        <p:txBody>
          <a:bodyPr/>
          <a:lstStyle/>
          <a:p>
            <a:fld id="{4AFAF818-10D5-464B-BE9E-CA2A6166AE56}" type="datetime1">
              <a:rPr lang="en-GB" smtClean="0"/>
              <a:pPr/>
              <a:t>14/07/2016</a:t>
            </a:fld>
            <a:endParaRPr lang="en-GB"/>
          </a:p>
        </p:txBody>
      </p:sp>
    </p:spTree>
    <p:extLst>
      <p:ext uri="{BB962C8B-B14F-4D97-AF65-F5344CB8AC3E}">
        <p14:creationId xmlns:p14="http://schemas.microsoft.com/office/powerpoint/2010/main" val="2367025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Findings / Results </a:t>
            </a:r>
            <a:endParaRPr lang="en-GB" dirty="0"/>
          </a:p>
        </p:txBody>
      </p:sp>
      <p:sp>
        <p:nvSpPr>
          <p:cNvPr id="3" name="Content Placeholder 2"/>
          <p:cNvSpPr>
            <a:spLocks noGrp="1"/>
          </p:cNvSpPr>
          <p:nvPr>
            <p:ph idx="1"/>
          </p:nvPr>
        </p:nvSpPr>
        <p:spPr/>
        <p:txBody>
          <a:bodyPr>
            <a:normAutofit fontScale="92500" lnSpcReduction="20000"/>
          </a:bodyPr>
          <a:lstStyle/>
          <a:p>
            <a:r>
              <a:rPr lang="en-US" dirty="0"/>
              <a:t>we conducted our experiment two bilingual corpora  both containing translations examples of about 3000 sentence the system was tested in all aspect and also the effect of the topic classifier </a:t>
            </a:r>
          </a:p>
          <a:p>
            <a:pPr marL="82296" indent="0">
              <a:buNone/>
            </a:pPr>
            <a:r>
              <a:rPr lang="en-US" dirty="0"/>
              <a:t>In the following aspect </a:t>
            </a:r>
          </a:p>
          <a:p>
            <a:pPr lvl="0"/>
            <a:r>
              <a:rPr lang="en-US" dirty="0"/>
              <a:t>The comprehensiveness of sentence retrieved from multiple resources, conversion to a desired format and integration to the multilingual database. </a:t>
            </a:r>
          </a:p>
          <a:p>
            <a:pPr lvl="0"/>
            <a:r>
              <a:rPr lang="en-US" dirty="0"/>
              <a:t>The accuracy of extracted sentence considering similarity measure </a:t>
            </a:r>
          </a:p>
          <a:p>
            <a:pPr lvl="0"/>
            <a:r>
              <a:rPr lang="en-US" dirty="0"/>
              <a:t>use of classifying text into their domain/topic did show some improvement. </a:t>
            </a:r>
          </a:p>
          <a:p>
            <a:pPr marL="0" indent="0">
              <a:buNone/>
            </a:pPr>
            <a:endParaRPr lang="en-GB" dirty="0"/>
          </a:p>
        </p:txBody>
      </p:sp>
      <p:sp>
        <p:nvSpPr>
          <p:cNvPr id="4" name="Date Placeholder 3"/>
          <p:cNvSpPr>
            <a:spLocks noGrp="1"/>
          </p:cNvSpPr>
          <p:nvPr>
            <p:ph type="dt" sz="half" idx="10"/>
          </p:nvPr>
        </p:nvSpPr>
        <p:spPr/>
        <p:txBody>
          <a:body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a:xfrm>
            <a:off x="945424" y="6391837"/>
            <a:ext cx="4399086" cy="304800"/>
          </a:xfrm>
        </p:spPr>
        <p:txBody>
          <a:bodyPr/>
          <a:lstStyle/>
          <a:p>
            <a:r>
              <a:rPr lang="en-GB" dirty="0"/>
              <a:t>6th Annual International Research Conference </a:t>
            </a:r>
          </a:p>
        </p:txBody>
      </p:sp>
    </p:spTree>
    <p:extLst>
      <p:ext uri="{BB962C8B-B14F-4D97-AF65-F5344CB8AC3E}">
        <p14:creationId xmlns:p14="http://schemas.microsoft.com/office/powerpoint/2010/main" val="13517074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a:xfrm>
            <a:off x="848140" y="2238703"/>
            <a:ext cx="10342600" cy="3781097"/>
          </a:xfrm>
        </p:spPr>
        <p:txBody>
          <a:bodyPr>
            <a:normAutofit fontScale="92500" lnSpcReduction="10000"/>
          </a:bodyPr>
          <a:lstStyle/>
          <a:p>
            <a:r>
              <a:rPr lang="en-US" dirty="0"/>
              <a:t>The system developed has demonstrated a promising potential for using sentence similarity in an example-based machine translation</a:t>
            </a:r>
          </a:p>
          <a:p>
            <a:r>
              <a:rPr lang="en-US" dirty="0"/>
              <a:t>sentence </a:t>
            </a:r>
            <a:r>
              <a:rPr lang="en-US" dirty="0" smtClean="0"/>
              <a:t>provided </a:t>
            </a:r>
            <a:r>
              <a:rPr lang="en-US" dirty="0"/>
              <a:t>better performance</a:t>
            </a:r>
          </a:p>
          <a:p>
            <a:r>
              <a:rPr lang="en-US" dirty="0"/>
              <a:t>we were able to solve the problem of consistency in translation by using these tool based on translation </a:t>
            </a:r>
            <a:r>
              <a:rPr lang="en-US" dirty="0" smtClean="0"/>
              <a:t>memories</a:t>
            </a:r>
          </a:p>
          <a:p>
            <a:r>
              <a:rPr lang="en-US" dirty="0"/>
              <a:t>We also made it possible to reuse old translations stored as translation memories of previous versions of handbooks and thereby reducing the chances of producing variant translations of  the same source sentence improving on the quality of the translation memories that are being put to use </a:t>
            </a:r>
          </a:p>
          <a:p>
            <a:endParaRPr lang="en-GB" dirty="0"/>
          </a:p>
        </p:txBody>
      </p:sp>
      <p:sp>
        <p:nvSpPr>
          <p:cNvPr id="4" name="Date Placeholder 3"/>
          <p:cNvSpPr>
            <a:spLocks noGrp="1"/>
          </p:cNvSpPr>
          <p:nvPr>
            <p:ph type="dt" sz="half" idx="10"/>
          </p:nvPr>
        </p:nvSpPr>
        <p:spPr/>
        <p:txBody>
          <a:body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a:xfrm>
            <a:off x="945423" y="6391837"/>
            <a:ext cx="4950879" cy="304800"/>
          </a:xfrm>
        </p:spPr>
        <p:txBody>
          <a:bodyPr/>
          <a:lstStyle/>
          <a:p>
            <a:r>
              <a:rPr lang="en-GB" dirty="0"/>
              <a:t>6th Annual International Research Conference </a:t>
            </a:r>
          </a:p>
        </p:txBody>
      </p:sp>
    </p:spTree>
    <p:extLst>
      <p:ext uri="{BB962C8B-B14F-4D97-AF65-F5344CB8AC3E}">
        <p14:creationId xmlns:p14="http://schemas.microsoft.com/office/powerpoint/2010/main" val="14212359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Recommendations </a:t>
            </a:r>
            <a:endParaRPr lang="en-GB" dirty="0"/>
          </a:p>
        </p:txBody>
      </p:sp>
      <p:sp>
        <p:nvSpPr>
          <p:cNvPr id="3" name="Content Placeholder 2"/>
          <p:cNvSpPr>
            <a:spLocks noGrp="1"/>
          </p:cNvSpPr>
          <p:nvPr>
            <p:ph idx="1"/>
          </p:nvPr>
        </p:nvSpPr>
        <p:spPr/>
        <p:txBody>
          <a:bodyPr/>
          <a:lstStyle/>
          <a:p>
            <a:r>
              <a:rPr lang="en-US" dirty="0" smtClean="0"/>
              <a:t>From our tool we are able find </a:t>
            </a:r>
            <a:r>
              <a:rPr lang="en-US" dirty="0"/>
              <a:t>new sentences in a parallel corpus of comparable html documents, </a:t>
            </a:r>
            <a:r>
              <a:rPr lang="en-US" dirty="0" smtClean="0"/>
              <a:t>which performed </a:t>
            </a:r>
            <a:r>
              <a:rPr lang="en-US" dirty="0"/>
              <a:t>pretty well in terms of precision</a:t>
            </a:r>
            <a:endParaRPr lang="en-US" dirty="0" smtClean="0"/>
          </a:p>
          <a:p>
            <a:r>
              <a:rPr lang="en-US" dirty="0" smtClean="0"/>
              <a:t>To find different </a:t>
            </a:r>
            <a:r>
              <a:rPr lang="en-US" dirty="0"/>
              <a:t>techniques for building a new classifier for extracting sentences equivalents from a corpus of comparable html documents. </a:t>
            </a:r>
          </a:p>
          <a:p>
            <a:endParaRPr lang="en-GB" dirty="0"/>
          </a:p>
        </p:txBody>
      </p:sp>
      <p:sp>
        <p:nvSpPr>
          <p:cNvPr id="4" name="Date Placeholder 3"/>
          <p:cNvSpPr>
            <a:spLocks noGrp="1"/>
          </p:cNvSpPr>
          <p:nvPr>
            <p:ph type="dt" sz="half" idx="10"/>
          </p:nvPr>
        </p:nvSpPr>
        <p:spPr/>
        <p:txBody>
          <a:body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a:xfrm>
            <a:off x="945424" y="6391837"/>
            <a:ext cx="4336024" cy="304800"/>
          </a:xfrm>
        </p:spPr>
        <p:txBody>
          <a:bodyPr/>
          <a:lstStyle/>
          <a:p>
            <a:r>
              <a:rPr lang="en-GB" dirty="0"/>
              <a:t>6th Annual International Research Conference </a:t>
            </a:r>
          </a:p>
        </p:txBody>
      </p:sp>
    </p:spTree>
    <p:extLst>
      <p:ext uri="{BB962C8B-B14F-4D97-AF65-F5344CB8AC3E}">
        <p14:creationId xmlns:p14="http://schemas.microsoft.com/office/powerpoint/2010/main" val="15025296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Areas for further study </a:t>
            </a:r>
            <a:endParaRPr lang="en-GB" dirty="0"/>
          </a:p>
        </p:txBody>
      </p:sp>
      <p:sp>
        <p:nvSpPr>
          <p:cNvPr id="3" name="Content Placeholder 2"/>
          <p:cNvSpPr>
            <a:spLocks noGrp="1"/>
          </p:cNvSpPr>
          <p:nvPr>
            <p:ph idx="1"/>
          </p:nvPr>
        </p:nvSpPr>
        <p:spPr/>
        <p:txBody>
          <a:bodyPr/>
          <a:lstStyle/>
          <a:p>
            <a:pPr marL="0" indent="0">
              <a:buNone/>
            </a:pPr>
            <a:r>
              <a:rPr lang="en-US" dirty="0"/>
              <a:t>text to speech </a:t>
            </a:r>
            <a:endParaRPr lang="en-US" dirty="0"/>
          </a:p>
          <a:p>
            <a:pPr marL="0" indent="0">
              <a:buNone/>
            </a:pPr>
            <a:r>
              <a:rPr lang="en-US" dirty="0" smtClean="0"/>
              <a:t>quality </a:t>
            </a:r>
            <a:r>
              <a:rPr lang="en-US" dirty="0"/>
              <a:t>of translations </a:t>
            </a:r>
            <a:r>
              <a:rPr lang="en-US" dirty="0" smtClean="0"/>
              <a:t>produced</a:t>
            </a:r>
          </a:p>
          <a:p>
            <a:pPr marL="0" indent="0">
              <a:buNone/>
            </a:pPr>
            <a:r>
              <a:rPr lang="en-US" dirty="0" smtClean="0"/>
              <a:t>Word ambiguity </a:t>
            </a:r>
          </a:p>
          <a:p>
            <a:pPr marL="0" indent="0">
              <a:buNone/>
            </a:pPr>
            <a:r>
              <a:rPr lang="en-US" dirty="0"/>
              <a:t>Semantic similarity</a:t>
            </a:r>
          </a:p>
          <a:p>
            <a:pPr marL="0" indent="0">
              <a:buNone/>
            </a:pPr>
            <a:r>
              <a:rPr lang="en-US" dirty="0"/>
              <a:t>Structure similarity</a:t>
            </a:r>
          </a:p>
          <a:p>
            <a:pPr marL="0" indent="0">
              <a:buNone/>
            </a:pPr>
            <a:endParaRPr lang="en-GB" dirty="0"/>
          </a:p>
        </p:txBody>
      </p:sp>
      <p:sp>
        <p:nvSpPr>
          <p:cNvPr id="4" name="Date Placeholder 3"/>
          <p:cNvSpPr>
            <a:spLocks noGrp="1"/>
          </p:cNvSpPr>
          <p:nvPr>
            <p:ph type="dt" sz="half" idx="10"/>
          </p:nvPr>
        </p:nvSpPr>
        <p:spPr/>
        <p:txBody>
          <a:body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a:xfrm>
            <a:off x="945423" y="6391837"/>
            <a:ext cx="4572507" cy="304800"/>
          </a:xfrm>
        </p:spPr>
        <p:txBody>
          <a:bodyPr/>
          <a:lstStyle/>
          <a:p>
            <a:r>
              <a:rPr lang="en-GB" dirty="0"/>
              <a:t>6th Annual International Research Conference </a:t>
            </a:r>
          </a:p>
        </p:txBody>
      </p:sp>
    </p:spTree>
    <p:extLst>
      <p:ext uri="{BB962C8B-B14F-4D97-AF65-F5344CB8AC3E}">
        <p14:creationId xmlns:p14="http://schemas.microsoft.com/office/powerpoint/2010/main" val="30089390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a:t>
            </a:r>
            <a:endParaRPr lang="en-GB" dirty="0"/>
          </a:p>
        </p:txBody>
      </p:sp>
      <p:sp>
        <p:nvSpPr>
          <p:cNvPr id="3" name="Text Placeholder 2"/>
          <p:cNvSpPr>
            <a:spLocks noGrp="1"/>
          </p:cNvSpPr>
          <p:nvPr>
            <p:ph type="body" idx="1"/>
          </p:nvPr>
        </p:nvSpPr>
        <p:spPr/>
        <p:txBody>
          <a:bodyPr/>
          <a:lstStyle/>
          <a:p>
            <a:endParaRPr lang="en-GB" dirty="0"/>
          </a:p>
        </p:txBody>
      </p:sp>
      <p:sp>
        <p:nvSpPr>
          <p:cNvPr id="4" name="Date Placeholder 3"/>
          <p:cNvSpPr>
            <a:spLocks noGrp="1"/>
          </p:cNvSpPr>
          <p:nvPr>
            <p:ph type="dt" sz="half" idx="10"/>
          </p:nvPr>
        </p:nvSpPr>
        <p:spPr/>
        <p:txBody>
          <a:bodyPr/>
          <a:lstStyle/>
          <a:p>
            <a:fld id="{F0392DEB-35F3-45CD-A4ED-76F5AF436499}" type="datetime1">
              <a:rPr lang="en-GB" smtClean="0"/>
              <a:pPr/>
              <a:t>14/07/2016</a:t>
            </a:fld>
            <a:endParaRPr lang="en-GB"/>
          </a:p>
        </p:txBody>
      </p:sp>
      <p:sp>
        <p:nvSpPr>
          <p:cNvPr id="5" name="Footer Placeholder 4"/>
          <p:cNvSpPr>
            <a:spLocks noGrp="1"/>
          </p:cNvSpPr>
          <p:nvPr>
            <p:ph type="ftr" sz="quarter" idx="11"/>
          </p:nvPr>
        </p:nvSpPr>
        <p:spPr/>
        <p:txBody>
          <a:bodyPr/>
          <a:lstStyle/>
          <a:p>
            <a:r>
              <a:rPr lang="en-GB" dirty="0"/>
              <a:t>6th Annual International Research Conference </a:t>
            </a:r>
          </a:p>
        </p:txBody>
      </p:sp>
    </p:spTree>
    <p:extLst>
      <p:ext uri="{BB962C8B-B14F-4D97-AF65-F5344CB8AC3E}">
        <p14:creationId xmlns:p14="http://schemas.microsoft.com/office/powerpoint/2010/main" val="2491816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 / Background </a:t>
            </a:r>
            <a:endParaRPr lang="en-GB" dirty="0"/>
          </a:p>
        </p:txBody>
      </p:sp>
      <p:sp>
        <p:nvSpPr>
          <p:cNvPr id="3" name="Content Placeholder 2"/>
          <p:cNvSpPr>
            <a:spLocks noGrp="1"/>
          </p:cNvSpPr>
          <p:nvPr>
            <p:ph idx="1"/>
          </p:nvPr>
        </p:nvSpPr>
        <p:spPr/>
        <p:txBody>
          <a:bodyPr>
            <a:normAutofit fontScale="92500" lnSpcReduction="10000"/>
          </a:bodyPr>
          <a:lstStyle/>
          <a:p>
            <a:r>
              <a:rPr lang="en-US" dirty="0"/>
              <a:t>Text translation is critical for the acquisition, dissemination, exchange and understanding of knowledge in the global information </a:t>
            </a:r>
            <a:r>
              <a:rPr lang="en-US" dirty="0" smtClean="0"/>
              <a:t>society</a:t>
            </a:r>
          </a:p>
          <a:p>
            <a:r>
              <a:rPr lang="en-US" dirty="0"/>
              <a:t>this form the basis of much multilingual research in natural language processing, ranging from developing multilingual lexicons </a:t>
            </a:r>
            <a:endParaRPr lang="en-US" dirty="0" smtClean="0"/>
          </a:p>
          <a:p>
            <a:r>
              <a:rPr lang="en-US" dirty="0" smtClean="0"/>
              <a:t>Translating </a:t>
            </a:r>
            <a:r>
              <a:rPr lang="en-US" dirty="0"/>
              <a:t>large quantities of parallel corpora texts manually, make it difficult to produce consistent translations of text, such as paragraphs, sentences and phrases. </a:t>
            </a:r>
            <a:endParaRPr lang="en-US" dirty="0" smtClean="0"/>
          </a:p>
          <a:p>
            <a:r>
              <a:rPr lang="en-US" dirty="0"/>
              <a:t>The parallel Corpus-based translation systems make use of existing parallel texts to guide the translation </a:t>
            </a:r>
            <a:r>
              <a:rPr lang="en-US" dirty="0" smtClean="0"/>
              <a:t>process</a:t>
            </a:r>
            <a:endParaRPr lang="en-US" dirty="0"/>
          </a:p>
        </p:txBody>
      </p:sp>
      <p:sp>
        <p:nvSpPr>
          <p:cNvPr id="4" name="Date Placeholder 3"/>
          <p:cNvSpPr>
            <a:spLocks noGrp="1"/>
          </p:cNvSpPr>
          <p:nvPr>
            <p:ph type="dt" sz="half" idx="10"/>
          </p:nvPr>
        </p:nvSpPr>
        <p:spPr/>
        <p:txBody>
          <a:bodyPr/>
          <a:lstStyle/>
          <a:p>
            <a:fld id="{D33C4550-19A4-41B3-A244-E48EACFAC76D}" type="datetime1">
              <a:rPr lang="en-GB" smtClean="0"/>
              <a:pPr/>
              <a:t>14/07/2016</a:t>
            </a:fld>
            <a:endParaRPr lang="en-GB"/>
          </a:p>
        </p:txBody>
      </p:sp>
      <p:sp>
        <p:nvSpPr>
          <p:cNvPr id="5" name="Footer Placeholder 4"/>
          <p:cNvSpPr>
            <a:spLocks noGrp="1"/>
          </p:cNvSpPr>
          <p:nvPr>
            <p:ph type="ftr" sz="quarter" idx="11"/>
          </p:nvPr>
        </p:nvSpPr>
        <p:spPr>
          <a:xfrm>
            <a:off x="945424" y="6391837"/>
            <a:ext cx="4556742" cy="304800"/>
          </a:xfrm>
        </p:spPr>
        <p:txBody>
          <a:bodyPr/>
          <a:lstStyle/>
          <a:p>
            <a:r>
              <a:rPr lang="en-GB" dirty="0" smtClean="0"/>
              <a:t>6th Annual International Research Conference </a:t>
            </a:r>
            <a:endParaRPr lang="en-GB" dirty="0"/>
          </a:p>
        </p:txBody>
      </p:sp>
    </p:spTree>
    <p:extLst>
      <p:ext uri="{BB962C8B-B14F-4D97-AF65-F5344CB8AC3E}">
        <p14:creationId xmlns:p14="http://schemas.microsoft.com/office/powerpoint/2010/main" val="3174961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Statement of the problem </a:t>
            </a:r>
            <a:endParaRPr lang="en-GB" dirty="0"/>
          </a:p>
        </p:txBody>
      </p:sp>
      <p:sp>
        <p:nvSpPr>
          <p:cNvPr id="3" name="Content Placeholder 2"/>
          <p:cNvSpPr>
            <a:spLocks noGrp="1"/>
          </p:cNvSpPr>
          <p:nvPr>
            <p:ph idx="1"/>
          </p:nvPr>
        </p:nvSpPr>
        <p:spPr/>
        <p:txBody>
          <a:bodyPr>
            <a:normAutofit fontScale="92500"/>
          </a:bodyPr>
          <a:lstStyle/>
          <a:p>
            <a:r>
              <a:rPr lang="en-US" dirty="0"/>
              <a:t>Translating large quantities of parallel corpora texts manually, make it difficult to produce consistent translations of text, such as paragraphs, sentences and phrases, making it impossible to reuse previous translations stored as translation memories and thereby minimizing the chances of producing alternative translations of the same source sentence that provide users with better understanding on word usage in sentences.</a:t>
            </a:r>
          </a:p>
          <a:p>
            <a:r>
              <a:rPr lang="en-US" dirty="0"/>
              <a:t>Unlike this approach, traditional translation and dictionaries are limited and users often cannot find explanations concerning words usages</a:t>
            </a:r>
          </a:p>
          <a:p>
            <a:endParaRPr lang="en-GB" dirty="0"/>
          </a:p>
        </p:txBody>
      </p:sp>
      <p:sp>
        <p:nvSpPr>
          <p:cNvPr id="4" name="Date Placeholder 3"/>
          <p:cNvSpPr>
            <a:spLocks noGrp="1"/>
          </p:cNvSpPr>
          <p:nvPr>
            <p:ph type="dt" sz="half" idx="10"/>
          </p:nvPr>
        </p:nvSpPr>
        <p:spPr/>
        <p:txBody>
          <a:body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a:xfrm>
            <a:off x="945423" y="6391837"/>
            <a:ext cx="4430617" cy="304800"/>
          </a:xfrm>
        </p:spPr>
        <p:txBody>
          <a:bodyPr/>
          <a:lstStyle/>
          <a:p>
            <a:r>
              <a:rPr lang="en-GB" dirty="0"/>
              <a:t>6th Annual International Research Conference </a:t>
            </a:r>
          </a:p>
        </p:txBody>
      </p:sp>
    </p:spTree>
    <p:extLst>
      <p:ext uri="{BB962C8B-B14F-4D97-AF65-F5344CB8AC3E}">
        <p14:creationId xmlns:p14="http://schemas.microsoft.com/office/powerpoint/2010/main" val="24276263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Study objectives </a:t>
            </a:r>
            <a:endParaRPr lang="en-GB" dirty="0"/>
          </a:p>
        </p:txBody>
      </p:sp>
      <p:sp>
        <p:nvSpPr>
          <p:cNvPr id="3" name="Content Placeholder 2"/>
          <p:cNvSpPr>
            <a:spLocks noGrp="1"/>
          </p:cNvSpPr>
          <p:nvPr>
            <p:ph idx="1"/>
          </p:nvPr>
        </p:nvSpPr>
        <p:spPr>
          <a:xfrm>
            <a:off x="848140" y="2364828"/>
            <a:ext cx="10342600" cy="3654972"/>
          </a:xfrm>
        </p:spPr>
        <p:txBody>
          <a:bodyPr>
            <a:normAutofit fontScale="92500" lnSpcReduction="20000"/>
          </a:bodyPr>
          <a:lstStyle/>
          <a:p>
            <a:pPr lvl="0"/>
            <a:r>
              <a:rPr lang="en-US" dirty="0"/>
              <a:t>To investigate, to what extent sentences can be extracted from parallel corpus on multiple languages. </a:t>
            </a:r>
          </a:p>
          <a:p>
            <a:pPr lvl="0"/>
            <a:r>
              <a:rPr lang="en-US" dirty="0"/>
              <a:t>To developed an experimental English-Swahili example based machine translation (EBMT) system, which exploits a bilingual corpus to find examples sentences that match fragments of the input source language</a:t>
            </a:r>
          </a:p>
          <a:p>
            <a:pPr lvl="0"/>
            <a:r>
              <a:rPr lang="en-US" dirty="0"/>
              <a:t>To provide an array of sentences, and allow the user to select the best equivalent sentence for the source sentence, and see in what circumstances a word would typically be used in practice.</a:t>
            </a:r>
          </a:p>
          <a:p>
            <a:pPr lvl="0"/>
            <a:r>
              <a:rPr lang="en-US" dirty="0"/>
              <a:t>To create a library of multilingual sentences to facilitate translation for English-Swahili languages</a:t>
            </a:r>
            <a:r>
              <a:rPr lang="en-US" dirty="0" smtClean="0"/>
              <a:t>.</a:t>
            </a:r>
            <a:endParaRPr lang="en-US" dirty="0"/>
          </a:p>
        </p:txBody>
      </p:sp>
      <p:sp>
        <p:nvSpPr>
          <p:cNvPr id="4" name="Date Placeholder 3"/>
          <p:cNvSpPr>
            <a:spLocks noGrp="1"/>
          </p:cNvSpPr>
          <p:nvPr>
            <p:ph type="dt" sz="half" idx="10"/>
          </p:nvPr>
        </p:nvSpPr>
        <p:spPr/>
        <p:txBody>
          <a:body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a:xfrm>
            <a:off x="945423" y="6391837"/>
            <a:ext cx="4367555" cy="304800"/>
          </a:xfrm>
        </p:spPr>
        <p:txBody>
          <a:bodyPr/>
          <a:lstStyle/>
          <a:p>
            <a:r>
              <a:rPr lang="en-GB" dirty="0"/>
              <a:t>6th Annual International Research Conference </a:t>
            </a:r>
          </a:p>
        </p:txBody>
      </p:sp>
    </p:spTree>
    <p:extLst>
      <p:ext uri="{BB962C8B-B14F-4D97-AF65-F5344CB8AC3E}">
        <p14:creationId xmlns:p14="http://schemas.microsoft.com/office/powerpoint/2010/main" val="113317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Brief literature review </a:t>
            </a:r>
            <a:endParaRPr lang="en-GB" dirty="0"/>
          </a:p>
        </p:txBody>
      </p:sp>
      <p:sp>
        <p:nvSpPr>
          <p:cNvPr id="3" name="Content Placeholder 2"/>
          <p:cNvSpPr>
            <a:spLocks noGrp="1"/>
          </p:cNvSpPr>
          <p:nvPr>
            <p:ph idx="1"/>
          </p:nvPr>
        </p:nvSpPr>
        <p:spPr>
          <a:xfrm>
            <a:off x="848140" y="2207172"/>
            <a:ext cx="10342600" cy="3812628"/>
          </a:xfrm>
        </p:spPr>
        <p:txBody>
          <a:bodyPr>
            <a:normAutofit fontScale="92500" lnSpcReduction="10000"/>
          </a:bodyPr>
          <a:lstStyle/>
          <a:p>
            <a:r>
              <a:rPr lang="en-US" dirty="0"/>
              <a:t>According </a:t>
            </a:r>
            <a:r>
              <a:rPr lang="en-US" dirty="0" smtClean="0"/>
              <a:t>to </a:t>
            </a:r>
            <a:r>
              <a:rPr lang="en-US" dirty="0"/>
              <a:t>research there are a lot algorithms available for text similarity after from our analysis </a:t>
            </a:r>
            <a:r>
              <a:rPr lang="en-US" dirty="0" smtClean="0"/>
              <a:t>we </a:t>
            </a:r>
            <a:r>
              <a:rPr lang="en-US" dirty="0"/>
              <a:t>chose to use the edit distance in order to compare the input sentence with different examples in the translation memory for EBMT </a:t>
            </a:r>
            <a:endParaRPr lang="en-US" dirty="0"/>
          </a:p>
          <a:p>
            <a:pPr marL="0" indent="0">
              <a:buNone/>
            </a:pPr>
            <a:r>
              <a:rPr lang="en-US" dirty="0" smtClean="0"/>
              <a:t>Problems with this </a:t>
            </a:r>
            <a:r>
              <a:rPr lang="en-US" dirty="0"/>
              <a:t>method.</a:t>
            </a:r>
          </a:p>
          <a:p>
            <a:r>
              <a:rPr lang="en-US" dirty="0"/>
              <a:t>It measures differences between strings and not words, </a:t>
            </a:r>
            <a:endParaRPr lang="en-US" dirty="0" smtClean="0"/>
          </a:p>
          <a:p>
            <a:r>
              <a:rPr lang="en-US" dirty="0"/>
              <a:t>when the translation memory is built from a parallel corpus, the constituents are quite big </a:t>
            </a:r>
            <a:r>
              <a:rPr lang="en-US" dirty="0" smtClean="0"/>
              <a:t>sentences</a:t>
            </a:r>
          </a:p>
          <a:p>
            <a:pPr marL="0" indent="0">
              <a:buNone/>
            </a:pPr>
            <a:r>
              <a:rPr lang="en-US" dirty="0" smtClean="0"/>
              <a:t>The study provided </a:t>
            </a:r>
            <a:r>
              <a:rPr lang="en-US" dirty="0"/>
              <a:t>insight into areas where the recall of translation memory systems can be </a:t>
            </a:r>
            <a:r>
              <a:rPr lang="en-US" dirty="0" smtClean="0"/>
              <a:t>improved and edit distance </a:t>
            </a:r>
          </a:p>
          <a:p>
            <a:endParaRPr lang="en-GB" dirty="0"/>
          </a:p>
        </p:txBody>
      </p:sp>
      <p:sp>
        <p:nvSpPr>
          <p:cNvPr id="4" name="Date Placeholder 3"/>
          <p:cNvSpPr>
            <a:spLocks noGrp="1"/>
          </p:cNvSpPr>
          <p:nvPr>
            <p:ph type="dt" sz="half" idx="10"/>
          </p:nvPr>
        </p:nvSpPr>
        <p:spPr/>
        <p:txBody>
          <a:body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a:xfrm>
            <a:off x="945424" y="6391837"/>
            <a:ext cx="4414852" cy="304800"/>
          </a:xfrm>
        </p:spPr>
        <p:txBody>
          <a:bodyPr/>
          <a:lstStyle/>
          <a:p>
            <a:r>
              <a:rPr lang="en-GB" dirty="0"/>
              <a:t>6th Annual International Research Conference </a:t>
            </a:r>
          </a:p>
        </p:txBody>
      </p:sp>
    </p:spTree>
    <p:extLst>
      <p:ext uri="{BB962C8B-B14F-4D97-AF65-F5344CB8AC3E}">
        <p14:creationId xmlns:p14="http://schemas.microsoft.com/office/powerpoint/2010/main" val="39851215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Methodology </a:t>
            </a:r>
            <a:endParaRPr lang="en-GB" dirty="0"/>
          </a:p>
        </p:txBody>
      </p:sp>
      <p:sp>
        <p:nvSpPr>
          <p:cNvPr id="3" name="Content Placeholder 2"/>
          <p:cNvSpPr>
            <a:spLocks noGrp="1"/>
          </p:cNvSpPr>
          <p:nvPr>
            <p:ph idx="1"/>
          </p:nvPr>
        </p:nvSpPr>
        <p:spPr>
          <a:xfrm>
            <a:off x="848140" y="2301766"/>
            <a:ext cx="10342600" cy="3894082"/>
          </a:xfrm>
        </p:spPr>
        <p:txBody>
          <a:bodyPr>
            <a:normAutofit fontScale="92500"/>
          </a:bodyPr>
          <a:lstStyle/>
          <a:p>
            <a:r>
              <a:rPr lang="en-US" dirty="0"/>
              <a:t>Our aim was to build an easy to use translator of where user will contribute spontaneously in building lexical sentence in the languages they know. </a:t>
            </a:r>
          </a:p>
          <a:p>
            <a:r>
              <a:rPr lang="en-US" dirty="0"/>
              <a:t>We expect users to send monolingual search requests in language supported by our system to get multilingual answers. </a:t>
            </a:r>
          </a:p>
          <a:p>
            <a:r>
              <a:rPr lang="en-US" dirty="0"/>
              <a:t>Through the use of our search engine user will extract their requests and will be able to add the new searches to the dictionary spontaneously. </a:t>
            </a:r>
          </a:p>
          <a:p>
            <a:r>
              <a:rPr lang="en-US" dirty="0"/>
              <a:t>We chose to use Iterative design as it is based on a cyclic process of prototyping, testing, analyzing, and refining a product or process</a:t>
            </a:r>
          </a:p>
          <a:p>
            <a:pPr marL="0" indent="0">
              <a:buNone/>
            </a:pPr>
            <a:endParaRPr lang="en-GB" dirty="0"/>
          </a:p>
        </p:txBody>
      </p:sp>
      <p:sp>
        <p:nvSpPr>
          <p:cNvPr id="4" name="Date Placeholder 3"/>
          <p:cNvSpPr>
            <a:spLocks noGrp="1"/>
          </p:cNvSpPr>
          <p:nvPr>
            <p:ph type="dt" sz="half" idx="10"/>
          </p:nvPr>
        </p:nvSpPr>
        <p:spPr/>
        <p:txBody>
          <a:body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a:xfrm>
            <a:off x="945423" y="6391837"/>
            <a:ext cx="4509445" cy="304800"/>
          </a:xfrm>
        </p:spPr>
        <p:txBody>
          <a:bodyPr/>
          <a:lstStyle/>
          <a:p>
            <a:r>
              <a:rPr lang="en-GB" dirty="0"/>
              <a:t>6th Annual International Research Conference </a:t>
            </a:r>
          </a:p>
        </p:txBody>
      </p:sp>
    </p:spTree>
    <p:extLst>
      <p:ext uri="{BB962C8B-B14F-4D97-AF65-F5344CB8AC3E}">
        <p14:creationId xmlns:p14="http://schemas.microsoft.com/office/powerpoint/2010/main" val="754919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Functionality </a:t>
            </a:r>
            <a:br>
              <a:rPr lang="en-US" dirty="0"/>
            </a:br>
            <a:endParaRPr lang="en-US" dirty="0"/>
          </a:p>
        </p:txBody>
      </p:sp>
      <p:sp>
        <p:nvSpPr>
          <p:cNvPr id="3" name="Content Placeholder 2"/>
          <p:cNvSpPr>
            <a:spLocks noGrp="1"/>
          </p:cNvSpPr>
          <p:nvPr>
            <p:ph idx="1"/>
          </p:nvPr>
        </p:nvSpPr>
        <p:spPr/>
        <p:txBody>
          <a:bodyPr/>
          <a:lstStyle/>
          <a:p>
            <a:pPr lvl="0"/>
            <a:r>
              <a:rPr lang="en-US" dirty="0"/>
              <a:t>Content management this enables the</a:t>
            </a:r>
            <a:r>
              <a:rPr lang="en-US" i="1" dirty="0"/>
              <a:t> user to organize, modify content, and deleting as well maintenance of files and data from </a:t>
            </a:r>
            <a:r>
              <a:rPr lang="en-US" dirty="0"/>
              <a:t>news websites where primary sentence (English) and secondary sentence (Kiswahili) are extracted.</a:t>
            </a:r>
          </a:p>
          <a:p>
            <a:pPr lvl="0"/>
            <a:r>
              <a:rPr lang="en-US" dirty="0"/>
              <a:t>Machine translation for English and Swahili</a:t>
            </a:r>
          </a:p>
          <a:p>
            <a:pPr marL="0" indent="0">
              <a:buNone/>
            </a:pPr>
            <a:endParaRPr lang="en-US" dirty="0"/>
          </a:p>
        </p:txBody>
      </p:sp>
      <p:sp>
        <p:nvSpPr>
          <p:cNvPr id="4" name="Date Placeholder 3"/>
          <p:cNvSpPr>
            <a:spLocks noGrp="1"/>
          </p:cNvSpPr>
          <p:nvPr>
            <p:ph type="dt" sz="half" idx="10"/>
          </p:nvPr>
        </p:nvSpPr>
        <p:spPr/>
        <p:txBody>
          <a:body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p:txBody>
          <a:bodyPr/>
          <a:lstStyle/>
          <a:p>
            <a:r>
              <a:rPr lang="en-GB" smtClean="0"/>
              <a:t>6th International Research Conference </a:t>
            </a:r>
            <a:endParaRPr lang="en-GB" dirty="0"/>
          </a:p>
        </p:txBody>
      </p:sp>
    </p:spTree>
    <p:extLst>
      <p:ext uri="{BB962C8B-B14F-4D97-AF65-F5344CB8AC3E}">
        <p14:creationId xmlns:p14="http://schemas.microsoft.com/office/powerpoint/2010/main" val="2007422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Structure of the EBMT </a:t>
            </a:r>
            <a:endParaRPr lang="en-US" dirty="0"/>
          </a:p>
        </p:txBody>
      </p:sp>
      <p:sp>
        <p:nvSpPr>
          <p:cNvPr id="4" name="Date Placeholder 3"/>
          <p:cNvSpPr>
            <a:spLocks noGrp="1"/>
          </p:cNvSpPr>
          <p:nvPr>
            <p:ph type="dt" sz="half" idx="10"/>
          </p:nvPr>
        </p:nvSpPr>
        <p:spPr/>
        <p:txBody>
          <a:body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p:txBody>
          <a:bodyPr/>
          <a:lstStyle/>
          <a:p>
            <a:r>
              <a:rPr lang="en-GB" smtClean="0"/>
              <a:t>6th International Research Conference </a:t>
            </a:r>
            <a:endParaRPr lang="en-GB" dirty="0"/>
          </a:p>
        </p:txBody>
      </p:sp>
      <p:pic>
        <p:nvPicPr>
          <p:cNvPr id="6" name="Content Placeholder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0690" y="2096813"/>
            <a:ext cx="7220607" cy="4130565"/>
          </a:xfrm>
          <a:prstGeom prst="rect">
            <a:avLst/>
          </a:prstGeom>
          <a:noFill/>
          <a:ln>
            <a:noFill/>
          </a:ln>
        </p:spPr>
      </p:pic>
    </p:spTree>
    <p:extLst>
      <p:ext uri="{BB962C8B-B14F-4D97-AF65-F5344CB8AC3E}">
        <p14:creationId xmlns:p14="http://schemas.microsoft.com/office/powerpoint/2010/main" val="923618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Multilingual Translation Structure</a:t>
            </a:r>
          </a:p>
        </p:txBody>
      </p:sp>
      <p:sp>
        <p:nvSpPr>
          <p:cNvPr id="4" name="Date Placeholder 3"/>
          <p:cNvSpPr>
            <a:spLocks noGrp="1"/>
          </p:cNvSpPr>
          <p:nvPr>
            <p:ph type="dt" sz="half" idx="10"/>
          </p:nvPr>
        </p:nvSpPr>
        <p:spPr/>
        <p:txBody>
          <a:bodyPr/>
          <a:lstStyle/>
          <a:p>
            <a:fld id="{FF935B0C-3887-4CC7-8897-151D62413D0B}" type="datetime1">
              <a:rPr lang="en-GB" smtClean="0"/>
              <a:pPr/>
              <a:t>14/07/2016</a:t>
            </a:fld>
            <a:endParaRPr lang="en-GB"/>
          </a:p>
        </p:txBody>
      </p:sp>
      <p:sp>
        <p:nvSpPr>
          <p:cNvPr id="5" name="Footer Placeholder 4"/>
          <p:cNvSpPr>
            <a:spLocks noGrp="1"/>
          </p:cNvSpPr>
          <p:nvPr>
            <p:ph type="ftr" sz="quarter" idx="11"/>
          </p:nvPr>
        </p:nvSpPr>
        <p:spPr/>
        <p:txBody>
          <a:bodyPr/>
          <a:lstStyle/>
          <a:p>
            <a:r>
              <a:rPr lang="en-GB" smtClean="0"/>
              <a:t>6th International Research Conference </a:t>
            </a:r>
            <a:endParaRPr lang="en-GB" dirty="0"/>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88731" y="1828800"/>
            <a:ext cx="10310648"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506270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Custom 2">
      <a:dk1>
        <a:sysClr val="windowText" lastClr="000000"/>
      </a:dk1>
      <a:lt1>
        <a:srgbClr val="FFFFF3"/>
      </a:lt1>
      <a:dk2>
        <a:srgbClr val="BF0000"/>
      </a:dk2>
      <a:lt2>
        <a:srgbClr val="EBEBEB"/>
      </a:lt2>
      <a:accent1>
        <a:srgbClr val="FF6566"/>
      </a:accent1>
      <a:accent2>
        <a:srgbClr val="FF0000"/>
      </a:accent2>
      <a:accent3>
        <a:srgbClr val="AB9281"/>
      </a:accent3>
      <a:accent4>
        <a:srgbClr val="A18CD0"/>
      </a:accent4>
      <a:accent5>
        <a:srgbClr val="8EBBD2"/>
      </a:accent5>
      <a:accent6>
        <a:srgbClr val="ACC995"/>
      </a:accent6>
      <a:hlink>
        <a:srgbClr val="002060"/>
      </a:hlink>
      <a:folHlink>
        <a:srgbClr val="0070C0"/>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130</TotalTime>
  <Words>842</Words>
  <Application>Microsoft Office PowerPoint</Application>
  <PresentationFormat>Custom</PresentationFormat>
  <Paragraphs>81</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Ion Boardroom</vt:lpstr>
      <vt:lpstr>A Parallel Corpus Based Translation Using Sentence Similarity</vt:lpstr>
      <vt:lpstr>Introduction / Background </vt:lpstr>
      <vt:lpstr>Statement of the problem </vt:lpstr>
      <vt:lpstr>Study objectives </vt:lpstr>
      <vt:lpstr>Brief literature review </vt:lpstr>
      <vt:lpstr>Methodology </vt:lpstr>
      <vt:lpstr>Functionality  </vt:lpstr>
      <vt:lpstr>Structure of the EBMT </vt:lpstr>
      <vt:lpstr>Multilingual Translation Structure</vt:lpstr>
      <vt:lpstr>Findings / Results </vt:lpstr>
      <vt:lpstr>Conclusions</vt:lpstr>
      <vt:lpstr>Recommendations </vt:lpstr>
      <vt:lpstr>Areas for further study </vt:lpstr>
      <vt:lpstr>End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moses</dc:creator>
  <cp:lastModifiedBy>ruoro</cp:lastModifiedBy>
  <cp:revision>27</cp:revision>
  <dcterms:created xsi:type="dcterms:W3CDTF">2016-03-11T07:14:26Z</dcterms:created>
  <dcterms:modified xsi:type="dcterms:W3CDTF">2016-07-14T08:44:55Z</dcterms:modified>
</cp:coreProperties>
</file>