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0" r:id="rId5"/>
    <p:sldId id="261" r:id="rId6"/>
    <p:sldId id="262" r:id="rId7"/>
    <p:sldId id="270" r:id="rId8"/>
    <p:sldId id="268" r:id="rId9"/>
    <p:sldId id="267" r:id="rId10"/>
    <p:sldId id="264" r:id="rId11"/>
    <p:sldId id="265" r:id="rId12"/>
    <p:sldId id="266"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7"/>
    <a:srgbClr val="FFFFCC"/>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0" d="100"/>
          <a:sy n="60" d="100"/>
        </p:scale>
        <p:origin x="90" y="27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30CE34-E65E-41E9-9CDD-5438998635EF}" type="datetimeFigureOut">
              <a:rPr lang="en-GB" smtClean="0"/>
              <a:pPr/>
              <a:t>13/07/2016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327CC-51CD-4DF7-8F26-3185E6743F98}" type="slidenum">
              <a:rPr lang="en-GB" smtClean="0"/>
              <a:pPr/>
              <a:t>‹#›</a:t>
            </a:fld>
            <a:endParaRPr lang="en-GB"/>
          </a:p>
        </p:txBody>
      </p:sp>
    </p:spTree>
    <p:extLst>
      <p:ext uri="{BB962C8B-B14F-4D97-AF65-F5344CB8AC3E}">
        <p14:creationId xmlns:p14="http://schemas.microsoft.com/office/powerpoint/2010/main" val="1875228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A7327CC-51CD-4DF7-8F26-3185E6743F98}" type="slidenum">
              <a:rPr lang="en-GB" smtClean="0"/>
              <a:pPr/>
              <a:t>1</a:t>
            </a:fld>
            <a:endParaRPr lang="en-GB"/>
          </a:p>
        </p:txBody>
      </p:sp>
    </p:spTree>
    <p:extLst>
      <p:ext uri="{BB962C8B-B14F-4D97-AF65-F5344CB8AC3E}">
        <p14:creationId xmlns:p14="http://schemas.microsoft.com/office/powerpoint/2010/main" val="1275184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A7327CC-51CD-4DF7-8F26-3185E6743F98}" type="slidenum">
              <a:rPr lang="en-GB" smtClean="0"/>
              <a:pPr/>
              <a:t>2</a:t>
            </a:fld>
            <a:endParaRPr lang="en-GB"/>
          </a:p>
        </p:txBody>
      </p:sp>
    </p:spTree>
    <p:extLst>
      <p:ext uri="{BB962C8B-B14F-4D97-AF65-F5344CB8AC3E}">
        <p14:creationId xmlns:p14="http://schemas.microsoft.com/office/powerpoint/2010/main" val="9138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A7327CC-51CD-4DF7-8F26-3185E6743F98}" type="slidenum">
              <a:rPr lang="en-GB" smtClean="0"/>
              <a:pPr/>
              <a:t>4</a:t>
            </a:fld>
            <a:endParaRPr lang="en-GB"/>
          </a:p>
        </p:txBody>
      </p:sp>
    </p:spTree>
    <p:extLst>
      <p:ext uri="{BB962C8B-B14F-4D97-AF65-F5344CB8AC3E}">
        <p14:creationId xmlns:p14="http://schemas.microsoft.com/office/powerpoint/2010/main" val="139845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E7">
            <a:alpha val="88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4954" y="2030805"/>
            <a:ext cx="9645567" cy="2445763"/>
          </a:xfrm>
        </p:spPr>
        <p:txBody>
          <a:bodyPr anchor="b"/>
          <a:lstStyle>
            <a:lvl1pPr>
              <a:defRPr sz="5400" baseline="0">
                <a:solidFill>
                  <a:srgbClr val="C00000"/>
                </a:solidFill>
              </a:defRPr>
            </a:lvl1pPr>
          </a:lstStyle>
          <a:p>
            <a:r>
              <a:rPr lang="en-US" dirty="0" smtClean="0"/>
              <a:t>Title of Presentation </a:t>
            </a:r>
            <a:endParaRPr lang="en-US" dirty="0"/>
          </a:p>
        </p:txBody>
      </p:sp>
      <p:sp>
        <p:nvSpPr>
          <p:cNvPr id="3" name="Subtitle 2"/>
          <p:cNvSpPr>
            <a:spLocks noGrp="1"/>
          </p:cNvSpPr>
          <p:nvPr>
            <p:ph type="subTitle" idx="1" hasCustomPrompt="1"/>
          </p:nvPr>
        </p:nvSpPr>
        <p:spPr bwMode="gray">
          <a:xfrm>
            <a:off x="1135146" y="4740268"/>
            <a:ext cx="9645566" cy="861420"/>
          </a:xfrm>
        </p:spPr>
        <p:txBody>
          <a:bodyPr anchor="t"/>
          <a:lstStyle>
            <a:lvl1pPr marL="0" indent="0" algn="l">
              <a:buNone/>
              <a:defRPr b="1" cap="all">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a:t>
            </a:r>
            <a:endParaRPr lang="en-US" dirty="0"/>
          </a:p>
        </p:txBody>
      </p:sp>
      <p:sp>
        <p:nvSpPr>
          <p:cNvPr id="4" name="Date Placeholder 3"/>
          <p:cNvSpPr>
            <a:spLocks noGrp="1"/>
          </p:cNvSpPr>
          <p:nvPr>
            <p:ph type="dt" sz="half" idx="10"/>
          </p:nvPr>
        </p:nvSpPr>
        <p:spPr bwMode="gray">
          <a:xfrm>
            <a:off x="9886123" y="5931665"/>
            <a:ext cx="1491050" cy="323361"/>
          </a:xfrm>
        </p:spPr>
        <p:txBody>
          <a:bodyPr anchor="t"/>
          <a:lstStyle>
            <a:lvl1pPr algn="l">
              <a:defRPr sz="1600" b="1" i="0">
                <a:solidFill>
                  <a:srgbClr val="C00000">
                    <a:alpha val="60000"/>
                  </a:srgbClr>
                </a:solidFill>
              </a:defRPr>
            </a:lvl1pPr>
          </a:lstStyle>
          <a:p>
            <a:fld id="{2FEB9EE3-ED91-447E-AC46-E3CDA82DF936}" type="datetime1">
              <a:rPr lang="en-GB" smtClean="0"/>
              <a:pPr/>
              <a:t>13/07/2016</a:t>
            </a:fld>
            <a:endParaRPr lang="en-GB" dirty="0"/>
          </a:p>
        </p:txBody>
      </p:sp>
      <p:pic>
        <p:nvPicPr>
          <p:cNvPr id="13" name="Picture 12" descr="Logo - Yellow2"/>
          <p:cNvPicPr/>
          <p:nvPr userDrawn="1"/>
        </p:nvPicPr>
        <p:blipFill>
          <a:blip r:embed="rId2" cstate="print"/>
          <a:srcRect/>
          <a:stretch>
            <a:fillRect/>
          </a:stretch>
        </p:blipFill>
        <p:spPr bwMode="auto">
          <a:xfrm>
            <a:off x="1154954" y="530632"/>
            <a:ext cx="1205880" cy="1236473"/>
          </a:xfrm>
          <a:prstGeom prst="rect">
            <a:avLst/>
          </a:prstGeom>
          <a:noFill/>
          <a:ln w="9525">
            <a:noFill/>
            <a:miter lim="800000"/>
            <a:headEnd/>
            <a:tailEnd/>
          </a:ln>
        </p:spPr>
      </p:pic>
      <p:sp>
        <p:nvSpPr>
          <p:cNvPr id="6" name="TextBox 5"/>
          <p:cNvSpPr txBox="1"/>
          <p:nvPr userDrawn="1"/>
        </p:nvSpPr>
        <p:spPr>
          <a:xfrm>
            <a:off x="2405452" y="936108"/>
            <a:ext cx="8395069" cy="830997"/>
          </a:xfrm>
          <a:prstGeom prst="rect">
            <a:avLst/>
          </a:prstGeom>
          <a:noFill/>
        </p:spPr>
        <p:txBody>
          <a:bodyPr wrap="square" rtlCol="0">
            <a:spAutoFit/>
          </a:bodyPr>
          <a:lstStyle/>
          <a:p>
            <a:r>
              <a:rPr lang="en-US" sz="2400" b="1" dirty="0" smtClean="0">
                <a:solidFill>
                  <a:srgbClr val="C00000"/>
                </a:solidFill>
              </a:rPr>
              <a:t>KABARAK</a:t>
            </a:r>
            <a:r>
              <a:rPr lang="en-US" sz="2400" b="1" baseline="0" dirty="0" smtClean="0">
                <a:solidFill>
                  <a:srgbClr val="C00000"/>
                </a:solidFill>
              </a:rPr>
              <a:t> UNIVERSITY </a:t>
            </a:r>
          </a:p>
          <a:p>
            <a:r>
              <a:rPr lang="en-US" sz="2400" b="1" baseline="0" dirty="0" smtClean="0">
                <a:solidFill>
                  <a:srgbClr val="C00000"/>
                </a:solidFill>
              </a:rPr>
              <a:t>6</a:t>
            </a:r>
            <a:r>
              <a:rPr lang="en-US" sz="2400" b="1" baseline="30000" dirty="0" smtClean="0">
                <a:solidFill>
                  <a:srgbClr val="C00000"/>
                </a:solidFill>
              </a:rPr>
              <a:t>TH</a:t>
            </a:r>
            <a:r>
              <a:rPr lang="en-US" sz="2400" b="1" baseline="0" dirty="0" smtClean="0">
                <a:solidFill>
                  <a:srgbClr val="C00000"/>
                </a:solidFill>
              </a:rPr>
              <a:t> ANNUAL INTERNATIONAL RESEARCH CONFERENCE </a:t>
            </a:r>
            <a:endParaRPr lang="en-GB" sz="2400" b="1" dirty="0">
              <a:solidFill>
                <a:srgbClr val="C00000"/>
              </a:solidFill>
            </a:endParaRPr>
          </a:p>
        </p:txBody>
      </p:sp>
    </p:spTree>
    <p:extLst>
      <p:ext uri="{BB962C8B-B14F-4D97-AF65-F5344CB8AC3E}">
        <p14:creationId xmlns:p14="http://schemas.microsoft.com/office/powerpoint/2010/main" val="1583467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424070" y="0"/>
            <a:ext cx="11767930"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5" y="1693333"/>
            <a:ext cx="3865134" cy="1735667"/>
          </a:xfrm>
        </p:spPr>
        <p:txBody>
          <a:bodyPr anchor="b">
            <a:normAutofit/>
          </a:bodyPr>
          <a:lstStyle>
            <a:lvl1pPr algn="l">
              <a:defRPr sz="3600" b="1"/>
            </a:lvl1pPr>
          </a:lstStyle>
          <a:p>
            <a:r>
              <a:rPr lang="en-US" dirty="0" smtClean="0"/>
              <a:t>Image with caption </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7EEBAD-5502-4FCF-A598-EE810A8DA655}" type="datetime1">
              <a:rPr lang="en-GB" smtClean="0"/>
              <a:pPr/>
              <a:t>13/07/2016</a:t>
            </a:fld>
            <a:endParaRPr lang="en-GB"/>
          </a:p>
        </p:txBody>
      </p:sp>
      <p:sp>
        <p:nvSpPr>
          <p:cNvPr id="6" name="Footer Placeholder 5"/>
          <p:cNvSpPr>
            <a:spLocks noGrp="1"/>
          </p:cNvSpPr>
          <p:nvPr>
            <p:ph type="ftr" sz="quarter" idx="11"/>
          </p:nvPr>
        </p:nvSpPr>
        <p:spPr>
          <a:xfrm>
            <a:off x="1181100" y="6433678"/>
            <a:ext cx="4600184" cy="262960"/>
          </a:xfrm>
        </p:spPr>
        <p:txBody>
          <a:bodyPr/>
          <a:lstStyle/>
          <a:p>
            <a:r>
              <a:rPr lang="en-GB" dirty="0" smtClean="0"/>
              <a:t>6th Annual International Research Conference </a:t>
            </a:r>
            <a:endParaRPr lang="en-GB" dirty="0"/>
          </a:p>
        </p:txBody>
      </p:sp>
      <p:pic>
        <p:nvPicPr>
          <p:cNvPr id="24" name="Picture 23"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190657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472050" y="0"/>
            <a:ext cx="11688417" cy="6858000"/>
            <a:chOff x="0" y="0"/>
            <a:chExt cx="12192000" cy="6858000"/>
          </a:xfrm>
        </p:grpSpPr>
        <p:sp>
          <p:nvSpPr>
            <p:cNvPr id="13" name="Rectangle 12"/>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4969927"/>
            <a:ext cx="8825659" cy="566738"/>
          </a:xfrm>
        </p:spPr>
        <p:txBody>
          <a:bodyPr anchor="b">
            <a:normAutofit/>
          </a:bodyPr>
          <a:lstStyle>
            <a:lvl1pPr algn="l">
              <a:defRPr sz="2400" b="1" baseline="0"/>
            </a:lvl1pPr>
          </a:lstStyle>
          <a:p>
            <a:r>
              <a:rPr lang="en-US" dirty="0" smtClean="0"/>
              <a:t>Image with title and caption below</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1BC01A-2940-41B1-946F-2A0214AD362A}" type="datetime1">
              <a:rPr lang="en-GB" smtClean="0"/>
              <a:pPr/>
              <a:t>13/07/2016</a:t>
            </a:fld>
            <a:endParaRPr lang="en-GB"/>
          </a:p>
        </p:txBody>
      </p:sp>
      <p:sp>
        <p:nvSpPr>
          <p:cNvPr id="6" name="Footer Placeholder 5"/>
          <p:cNvSpPr>
            <a:spLocks noGrp="1"/>
          </p:cNvSpPr>
          <p:nvPr>
            <p:ph type="ftr" sz="quarter" idx="11"/>
          </p:nvPr>
        </p:nvSpPr>
        <p:spPr>
          <a:xfrm>
            <a:off x="1181100" y="6433677"/>
            <a:ext cx="4477578" cy="346536"/>
          </a:xfrm>
        </p:spPr>
        <p:txBody>
          <a:bodyPr/>
          <a:lstStyle/>
          <a:p>
            <a:r>
              <a:rPr lang="en-GB" dirty="0" smtClean="0"/>
              <a:t>6th Annual International Research Conference </a:t>
            </a:r>
            <a:endParaRPr lang="en-GB" dirty="0"/>
          </a:p>
        </p:txBody>
      </p:sp>
      <p:pic>
        <p:nvPicPr>
          <p:cNvPr id="23" name="Picture 22"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444305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dirty="0"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5F48F5-3F5E-4A94-A257-55B181C226A5}" type="datetime1">
              <a:rPr lang="en-GB" smtClean="0"/>
              <a:pPr/>
              <a:t>13/07/2016</a:t>
            </a:fld>
            <a:endParaRPr lang="en-GB"/>
          </a:p>
        </p:txBody>
      </p:sp>
      <p:sp>
        <p:nvSpPr>
          <p:cNvPr id="5" name="Footer Placeholder 4"/>
          <p:cNvSpPr>
            <a:spLocks noGrp="1"/>
          </p:cNvSpPr>
          <p:nvPr>
            <p:ph type="ftr" sz="quarter" idx="11"/>
          </p:nvPr>
        </p:nvSpPr>
        <p:spPr>
          <a:xfrm>
            <a:off x="1181100" y="6433677"/>
            <a:ext cx="4835524" cy="328104"/>
          </a:xfrm>
        </p:spPr>
        <p:txBody>
          <a:bodyPr/>
          <a:lstStyle/>
          <a:p>
            <a:r>
              <a:rPr lang="en-GB" dirty="0" smtClean="0"/>
              <a:t>6th Annual International Research Conference </a:t>
            </a:r>
            <a:endParaRPr lang="en-GB" dirty="0"/>
          </a:p>
        </p:txBody>
      </p:sp>
      <p:pic>
        <p:nvPicPr>
          <p:cNvPr id="21" name="Picture 20"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3506783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542E4F-18B6-48C0-BD36-7C1CEBEE5D48}" type="datetime1">
              <a:rPr lang="en-GB" smtClean="0"/>
              <a:pPr/>
              <a:t>13/07/2016</a:t>
            </a:fld>
            <a:endParaRPr lang="en-GB"/>
          </a:p>
        </p:txBody>
      </p:sp>
      <p:sp>
        <p:nvSpPr>
          <p:cNvPr id="5" name="Footer Placeholder 4"/>
          <p:cNvSpPr>
            <a:spLocks noGrp="1"/>
          </p:cNvSpPr>
          <p:nvPr>
            <p:ph type="ftr" sz="quarter" idx="11"/>
          </p:nvPr>
        </p:nvSpPr>
        <p:spPr>
          <a:xfrm>
            <a:off x="1181100" y="6433677"/>
            <a:ext cx="4835524" cy="283895"/>
          </a:xfrm>
        </p:spPr>
        <p:txBody>
          <a:bodyPr/>
          <a:lstStyle/>
          <a:p>
            <a:r>
              <a:rPr lang="en-GB" dirty="0" smtClean="0"/>
              <a:t>6th Annual International Research Conference </a:t>
            </a:r>
            <a:endParaRPr lang="en-GB" dirty="0"/>
          </a:p>
        </p:txBody>
      </p:sp>
      <p:pic>
        <p:nvPicPr>
          <p:cNvPr id="27" name="Picture 26"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60892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0D1CC8-248E-443B-B10F-81281F23F091}" type="datetime1">
              <a:rPr lang="en-GB" smtClean="0"/>
              <a:pPr/>
              <a:t>13/07/2016</a:t>
            </a:fld>
            <a:endParaRPr lang="en-GB"/>
          </a:p>
        </p:txBody>
      </p:sp>
      <p:sp>
        <p:nvSpPr>
          <p:cNvPr id="5" name="Footer Placeholder 4"/>
          <p:cNvSpPr>
            <a:spLocks noGrp="1"/>
          </p:cNvSpPr>
          <p:nvPr>
            <p:ph type="ftr" sz="quarter" idx="11"/>
          </p:nvPr>
        </p:nvSpPr>
        <p:spPr>
          <a:xfrm>
            <a:off x="1181100" y="6433677"/>
            <a:ext cx="4610100" cy="415361"/>
          </a:xfrm>
        </p:spPr>
        <p:txBody>
          <a:bodyPr/>
          <a:lstStyle/>
          <a:p>
            <a:r>
              <a:rPr lang="en-GB" dirty="0" smtClean="0"/>
              <a:t>6th Annual International Research Conference </a:t>
            </a:r>
            <a:endParaRPr lang="en-GB" dirty="0"/>
          </a:p>
        </p:txBody>
      </p:sp>
      <p:pic>
        <p:nvPicPr>
          <p:cNvPr id="21" name="Picture 20"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303846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54954" y="973668"/>
            <a:ext cx="8825659" cy="706964"/>
          </a:xfrm>
        </p:spPr>
        <p:txBody>
          <a:bodyPr/>
          <a:lstStyle>
            <a:lvl1pPr>
              <a:defRPr sz="3600"/>
            </a:lvl1pPr>
          </a:lstStyle>
          <a:p>
            <a:r>
              <a:rPr lang="en-US" dirty="0" smtClean="0"/>
              <a:t>Three column content </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7E965C8-EEA3-443C-9AD4-289D56C3DD61}" type="datetime1">
              <a:rPr lang="en-GB" smtClean="0"/>
              <a:pPr/>
              <a:t>13/07/2016</a:t>
            </a:fld>
            <a:endParaRPr lang="en-GB"/>
          </a:p>
        </p:txBody>
      </p:sp>
      <p:sp>
        <p:nvSpPr>
          <p:cNvPr id="8" name="Footer Placeholder 7"/>
          <p:cNvSpPr>
            <a:spLocks noGrp="1"/>
          </p:cNvSpPr>
          <p:nvPr>
            <p:ph type="ftr" sz="quarter" idx="11"/>
          </p:nvPr>
        </p:nvSpPr>
        <p:spPr>
          <a:xfrm>
            <a:off x="1181100" y="6433678"/>
            <a:ext cx="442457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876788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54954" y="973668"/>
            <a:ext cx="8825659" cy="706964"/>
          </a:xfrm>
        </p:spPr>
        <p:txBody>
          <a:bodyPr/>
          <a:lstStyle>
            <a:lvl1pPr>
              <a:defRPr sz="3600" baseline="0"/>
            </a:lvl1pPr>
          </a:lstStyle>
          <a:p>
            <a:r>
              <a:rPr lang="en-US" dirty="0" smtClean="0"/>
              <a:t>Three images and caption </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E9CE50D-D323-4397-875A-E92FEC95FC0C}" type="datetime1">
              <a:rPr lang="en-GB" smtClean="0"/>
              <a:pPr/>
              <a:t>13/07/2016</a:t>
            </a:fld>
            <a:endParaRPr lang="en-GB"/>
          </a:p>
        </p:txBody>
      </p:sp>
      <p:sp>
        <p:nvSpPr>
          <p:cNvPr id="8" name="Footer Placeholder 7"/>
          <p:cNvSpPr>
            <a:spLocks noGrp="1"/>
          </p:cNvSpPr>
          <p:nvPr>
            <p:ph type="ftr" sz="quarter" idx="11"/>
          </p:nvPr>
        </p:nvSpPr>
        <p:spPr>
          <a:xfrm>
            <a:off x="1104179" y="6368706"/>
            <a:ext cx="4740029" cy="327931"/>
          </a:xfrm>
        </p:spPr>
        <p:txBody>
          <a:bodyPr/>
          <a:lstStyle/>
          <a:p>
            <a:r>
              <a:rPr lang="en-GB" dirty="0" smtClean="0"/>
              <a:t>6th Annual International Research Conference </a:t>
            </a:r>
            <a:endParaRPr lang="en-GB" dirty="0"/>
          </a:p>
        </p:txBody>
      </p:sp>
      <p:sp>
        <p:nvSpPr>
          <p:cNvPr id="17" name="Footer Placeholder 7"/>
          <p:cNvSpPr txBox="1">
            <a:spLocks/>
          </p:cNvSpPr>
          <p:nvPr userDrawn="1"/>
        </p:nvSpPr>
        <p:spPr>
          <a:xfrm>
            <a:off x="642638" y="6391838"/>
            <a:ext cx="3644282" cy="304801"/>
          </a:xfrm>
          <a:prstGeom prst="rect">
            <a:avLst/>
          </a:prstGeom>
        </p:spPr>
        <p:txBody>
          <a:bodyPr vert="horz" lIns="91440" tIns="45720" rIns="91440" bIns="45720" rtlCol="0" anchor="ctr"/>
          <a:lstStyle>
            <a:defPPr>
              <a:defRPr lang="en-US"/>
            </a:defPPr>
            <a:lvl1pPr marL="0" algn="l" defTabSz="914400" rtl="0" eaLnBrk="1" latinLnBrk="0" hangingPunct="1">
              <a:defRPr sz="10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3331047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E2D5E1FF-308D-40AD-BB3F-6835855B0933}" type="datetime1">
              <a:rPr lang="en-GB" smtClean="0"/>
              <a:pPr/>
              <a:t>13/07/2016</a:t>
            </a:fld>
            <a:endParaRPr lang="en-GB"/>
          </a:p>
        </p:txBody>
      </p:sp>
      <p:sp>
        <p:nvSpPr>
          <p:cNvPr id="5" name="Footer Placeholder 4"/>
          <p:cNvSpPr>
            <a:spLocks noGrp="1"/>
          </p:cNvSpPr>
          <p:nvPr>
            <p:ph type="ftr" sz="quarter" idx="11"/>
          </p:nvPr>
        </p:nvSpPr>
        <p:spPr>
          <a:xfrm>
            <a:off x="1181100" y="6433677"/>
            <a:ext cx="4676361" cy="424323"/>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363523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83EDAF7-2162-4151-A2B8-D137176959AD}" type="datetime1">
              <a:rPr lang="en-GB" smtClean="0"/>
              <a:pPr/>
              <a:t>13/07/2016</a:t>
            </a:fld>
            <a:endParaRPr lang="en-GB"/>
          </a:p>
        </p:txBody>
      </p:sp>
      <p:sp>
        <p:nvSpPr>
          <p:cNvPr id="5" name="Footer Placeholder 4"/>
          <p:cNvSpPr>
            <a:spLocks noGrp="1"/>
          </p:cNvSpPr>
          <p:nvPr>
            <p:ph type="ftr" sz="quarter" idx="11"/>
          </p:nvPr>
        </p:nvSpPr>
        <p:spPr>
          <a:xfrm>
            <a:off x="1181100" y="6433677"/>
            <a:ext cx="4835524" cy="415361"/>
          </a:xfrm>
        </p:spPr>
        <p:txBody>
          <a:bodyPr/>
          <a:lstStyle/>
          <a:p>
            <a:r>
              <a:rPr lang="en-GB" dirty="0" smtClean="0"/>
              <a:t>6th Annual International Research Conference </a:t>
            </a:r>
            <a:endParaRPr lang="en-GB" dirty="0"/>
          </a:p>
        </p:txBody>
      </p:sp>
      <p:pic>
        <p:nvPicPr>
          <p:cNvPr id="22" name="Picture 21"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1987844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baseline="0"/>
            </a:lvl1pPr>
          </a:lstStyle>
          <a:p>
            <a:r>
              <a:rPr lang="en-US" dirty="0" smtClean="0"/>
              <a:t>Bulleted content </a:t>
            </a:r>
            <a:endParaRPr lang="en-US" dirty="0"/>
          </a:p>
        </p:txBody>
      </p:sp>
      <p:sp>
        <p:nvSpPr>
          <p:cNvPr id="3" name="Content Placeholder 2"/>
          <p:cNvSpPr>
            <a:spLocks noGrp="1"/>
          </p:cNvSpPr>
          <p:nvPr>
            <p:ph idx="1"/>
          </p:nvPr>
        </p:nvSpPr>
        <p:spPr>
          <a:xfrm>
            <a:off x="848140" y="2603500"/>
            <a:ext cx="10342600" cy="3416300"/>
          </a:xfrm>
        </p:spPr>
        <p:txBody>
          <a:bodyPr anchor="ctr">
            <a:normAutofit/>
          </a:bodyPr>
          <a:lstStyle>
            <a:lvl1pPr algn="just">
              <a:buClr>
                <a:srgbClr val="00B050"/>
              </a:buClr>
              <a:defRPr sz="2400" b="0"/>
            </a:lvl1pPr>
            <a:lvl2pPr algn="just">
              <a:buClr>
                <a:srgbClr val="00B050"/>
              </a:buClr>
              <a:defRPr sz="2000"/>
            </a:lvl2pPr>
            <a:lvl3pPr algn="just">
              <a:buClr>
                <a:srgbClr val="00B050"/>
              </a:buClr>
              <a:defRPr sz="1800"/>
            </a:lvl3pPr>
            <a:lvl4pPr algn="just">
              <a:buClr>
                <a:srgbClr val="00B050"/>
              </a:buClr>
              <a:defRPr sz="1600"/>
            </a:lvl4pPr>
            <a:lvl5pPr algn="just">
              <a:buClr>
                <a:srgbClr val="00B050"/>
              </a:buCl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rgbClr val="C00000"/>
                </a:solidFill>
              </a:defRPr>
            </a:lvl1pPr>
          </a:lstStyle>
          <a:p>
            <a:fld id="{FEDC1C4D-E8A1-41DA-9D82-82E3AE4AE64C}" type="datetime1">
              <a:rPr lang="en-GB" smtClean="0"/>
              <a:pPr/>
              <a:t>13/07/2016</a:t>
            </a:fld>
            <a:endParaRPr lang="en-GB"/>
          </a:p>
        </p:txBody>
      </p:sp>
      <p:sp>
        <p:nvSpPr>
          <p:cNvPr id="5" name="Footer Placeholder 4"/>
          <p:cNvSpPr>
            <a:spLocks noGrp="1"/>
          </p:cNvSpPr>
          <p:nvPr>
            <p:ph type="ftr" sz="quarter" idx="11"/>
          </p:nvPr>
        </p:nvSpPr>
        <p:spPr>
          <a:xfrm>
            <a:off x="945424" y="6391837"/>
            <a:ext cx="3759098" cy="304800"/>
          </a:xfrm>
        </p:spPr>
        <p:txBody>
          <a:bodyPr/>
          <a:lstStyle>
            <a:lvl1pPr>
              <a:defRPr>
                <a:solidFill>
                  <a:srgbClr val="C00000"/>
                </a:solidFill>
              </a:defRPr>
            </a:lvl1pPr>
          </a:lstStyle>
          <a:p>
            <a:r>
              <a:rPr lang="en-GB" smtClean="0"/>
              <a:t>6th International Research Conference </a:t>
            </a:r>
            <a:endParaRPr lang="en-GB" dirty="0"/>
          </a:p>
        </p:txBody>
      </p:sp>
    </p:spTree>
    <p:extLst>
      <p:ext uri="{BB962C8B-B14F-4D97-AF65-F5344CB8AC3E}">
        <p14:creationId xmlns:p14="http://schemas.microsoft.com/office/powerpoint/2010/main" val="1176520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smtClean="0"/>
              <a:t>Numbered Content</a:t>
            </a:r>
            <a:endParaRPr lang="en-US" dirty="0"/>
          </a:p>
        </p:txBody>
      </p:sp>
      <p:sp>
        <p:nvSpPr>
          <p:cNvPr id="3" name="Content Placeholder 2"/>
          <p:cNvSpPr>
            <a:spLocks noGrp="1"/>
          </p:cNvSpPr>
          <p:nvPr>
            <p:ph idx="1"/>
          </p:nvPr>
        </p:nvSpPr>
        <p:spPr>
          <a:xfrm>
            <a:off x="848140" y="2603500"/>
            <a:ext cx="10342600" cy="3416300"/>
          </a:xfrm>
        </p:spPr>
        <p:txBody>
          <a:bodyPr anchor="ctr">
            <a:normAutofit/>
          </a:bodyPr>
          <a:lstStyle>
            <a:lvl1pPr marL="457200" indent="-457200" algn="just">
              <a:buClr>
                <a:srgbClr val="00B050"/>
              </a:buClr>
              <a:buFont typeface="+mj-lt"/>
              <a:buAutoNum type="arabicPeriod"/>
              <a:defRPr sz="2400" b="0"/>
            </a:lvl1pPr>
            <a:lvl2pPr marL="914400" indent="-457200" algn="just">
              <a:buClr>
                <a:srgbClr val="00B050"/>
              </a:buClr>
              <a:buFont typeface="+mj-lt"/>
              <a:buAutoNum type="arabicPeriod"/>
              <a:defRPr sz="2000"/>
            </a:lvl2pPr>
            <a:lvl3pPr marL="1257300" indent="-342900" algn="just">
              <a:buClr>
                <a:srgbClr val="00B050"/>
              </a:buClr>
              <a:buFont typeface="+mj-lt"/>
              <a:buAutoNum type="arabicPeriod"/>
              <a:defRPr sz="1800"/>
            </a:lvl3pPr>
            <a:lvl4pPr marL="1714500" indent="-342900" algn="just">
              <a:buClr>
                <a:srgbClr val="00B050"/>
              </a:buClr>
              <a:buFont typeface="+mj-lt"/>
              <a:buAutoNum type="arabicPeriod"/>
              <a:defRPr sz="1600"/>
            </a:lvl4pPr>
            <a:lvl5pPr marL="2171700" indent="-342900" algn="just">
              <a:buClr>
                <a:srgbClr val="00B050"/>
              </a:buClr>
              <a:buFont typeface="+mj-lt"/>
              <a:buAutoNum type="arabicPeriod"/>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rgbClr val="C00000"/>
                </a:solidFill>
              </a:defRPr>
            </a:lvl1p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4" y="6391837"/>
            <a:ext cx="3759098" cy="304800"/>
          </a:xfrm>
        </p:spPr>
        <p:txBody>
          <a:bodyPr/>
          <a:lstStyle>
            <a:lvl1pPr>
              <a:defRPr>
                <a:solidFill>
                  <a:srgbClr val="C00000"/>
                </a:solidFill>
              </a:defRPr>
            </a:lvl1pPr>
          </a:lstStyle>
          <a:p>
            <a:r>
              <a:rPr lang="en-GB" smtClean="0"/>
              <a:t>6th International Research Conference </a:t>
            </a:r>
            <a:endParaRPr lang="en-GB" dirty="0"/>
          </a:p>
        </p:txBody>
      </p:sp>
    </p:spTree>
    <p:extLst>
      <p:ext uri="{BB962C8B-B14F-4D97-AF65-F5344CB8AC3E}">
        <p14:creationId xmlns:p14="http://schemas.microsoft.com/office/powerpoint/2010/main" val="297076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rgbClr val="FFFFF7"/>
        </a:solidFill>
        <a:effectLst/>
      </p:bgPr>
    </p:bg>
    <p:spTree>
      <p:nvGrpSpPr>
        <p:cNvPr id="1" name=""/>
        <p:cNvGrpSpPr/>
        <p:nvPr/>
      </p:nvGrpSpPr>
      <p:grpSpPr>
        <a:xfrm>
          <a:off x="0" y="0"/>
          <a:ext cx="0" cy="0"/>
          <a:chOff x="0" y="0"/>
          <a:chExt cx="0" cy="0"/>
        </a:xfrm>
      </p:grpSpPr>
      <p:grpSp>
        <p:nvGrpSpPr>
          <p:cNvPr id="8" name="Group 7"/>
          <p:cNvGrpSpPr/>
          <p:nvPr/>
        </p:nvGrpSpPr>
        <p:grpSpPr>
          <a:xfrm>
            <a:off x="218661" y="0"/>
            <a:ext cx="11754678" cy="6391838"/>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2677645"/>
            <a:ext cx="4351025" cy="2283824"/>
          </a:xfrm>
        </p:spPr>
        <p:txBody>
          <a:bodyPr anchor="ctr"/>
          <a:lstStyle>
            <a:lvl1pPr algn="l">
              <a:defRPr sz="4000" b="1" cap="none"/>
            </a:lvl1pPr>
          </a:lstStyle>
          <a:p>
            <a:r>
              <a:rPr lang="en-US" dirty="0" smtClean="0"/>
              <a:t>Section Header </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392DEB-35F3-45CD-A4ED-76F5AF436499}" type="datetime1">
              <a:rPr lang="en-GB" smtClean="0"/>
              <a:pPr/>
              <a:t>13/07/2016</a:t>
            </a:fld>
            <a:endParaRPr lang="en-GB"/>
          </a:p>
        </p:txBody>
      </p:sp>
      <p:sp>
        <p:nvSpPr>
          <p:cNvPr id="5" name="Footer Placeholder 4"/>
          <p:cNvSpPr>
            <a:spLocks noGrp="1"/>
          </p:cNvSpPr>
          <p:nvPr>
            <p:ph type="ftr" sz="quarter" idx="11"/>
          </p:nvPr>
        </p:nvSpPr>
        <p:spPr>
          <a:xfrm>
            <a:off x="1181100" y="6433678"/>
            <a:ext cx="4914900" cy="262960"/>
          </a:xfrm>
        </p:spPr>
        <p:txBody>
          <a:bodyPr/>
          <a:lstStyle/>
          <a:p>
            <a:r>
              <a:rPr lang="en-GB" dirty="0" smtClean="0"/>
              <a:t>6th Annual International Research Conference </a:t>
            </a:r>
            <a:endParaRPr lang="en-GB" dirty="0"/>
          </a:p>
        </p:txBody>
      </p:sp>
      <p:pic>
        <p:nvPicPr>
          <p:cNvPr id="23" name="Picture 22"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620083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Two Column Content </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2B265D-E537-4615-8B7C-B640D217324B}" type="datetime1">
              <a:rPr lang="en-GB" smtClean="0"/>
              <a:pPr/>
              <a:t>13/07/2016</a:t>
            </a:fld>
            <a:endParaRPr lang="en-GB"/>
          </a:p>
        </p:txBody>
      </p:sp>
      <p:sp>
        <p:nvSpPr>
          <p:cNvPr id="6" name="Footer Placeholder 5"/>
          <p:cNvSpPr>
            <a:spLocks noGrp="1"/>
          </p:cNvSpPr>
          <p:nvPr>
            <p:ph type="ftr" sz="quarter" idx="11"/>
          </p:nvPr>
        </p:nvSpPr>
        <p:spPr>
          <a:xfrm>
            <a:off x="1181100" y="6433678"/>
            <a:ext cx="461010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651058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Comparison Content </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357AC9-514C-42C4-88F4-FB8EA25D01B1}" type="datetime1">
              <a:rPr lang="en-GB" smtClean="0"/>
              <a:pPr/>
              <a:t>13/07/2016</a:t>
            </a:fld>
            <a:endParaRPr lang="en-GB"/>
          </a:p>
        </p:txBody>
      </p:sp>
      <p:sp>
        <p:nvSpPr>
          <p:cNvPr id="8" name="Footer Placeholder 7"/>
          <p:cNvSpPr>
            <a:spLocks noGrp="1"/>
          </p:cNvSpPr>
          <p:nvPr>
            <p:ph type="ftr" sz="quarter" idx="11"/>
          </p:nvPr>
        </p:nvSpPr>
        <p:spPr>
          <a:xfrm>
            <a:off x="1181100" y="6433678"/>
            <a:ext cx="442457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170278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154954" y="973668"/>
            <a:ext cx="8761413" cy="706964"/>
          </a:xfrm>
        </p:spPr>
        <p:txBody>
          <a:bodyPr/>
          <a:lstStyle>
            <a:lvl1pPr>
              <a:defRPr/>
            </a:lvl1pPr>
          </a:lstStyle>
          <a:p>
            <a:r>
              <a:rPr lang="en-US" dirty="0" smtClean="0"/>
              <a:t>Blank Slide … images, tables </a:t>
            </a:r>
            <a:r>
              <a:rPr lang="en-US" dirty="0" err="1" smtClean="0"/>
              <a:t>etc</a:t>
            </a:r>
            <a:r>
              <a:rPr lang="en-US" dirty="0" smtClean="0"/>
              <a:t> </a:t>
            </a:r>
            <a:endParaRPr lang="en-US" dirty="0"/>
          </a:p>
        </p:txBody>
      </p:sp>
      <p:sp>
        <p:nvSpPr>
          <p:cNvPr id="3" name="Date Placeholder 2"/>
          <p:cNvSpPr>
            <a:spLocks noGrp="1"/>
          </p:cNvSpPr>
          <p:nvPr>
            <p:ph type="dt" sz="half" idx="10"/>
          </p:nvPr>
        </p:nvSpPr>
        <p:spPr/>
        <p:txBody>
          <a:bodyPr/>
          <a:lstStyle/>
          <a:p>
            <a:fld id="{0036E8A3-9A6D-4C25-AC95-52ED0946B866}" type="datetime1">
              <a:rPr lang="en-GB" smtClean="0"/>
              <a:pPr/>
              <a:t>13/07/2016</a:t>
            </a:fld>
            <a:endParaRPr lang="en-GB"/>
          </a:p>
        </p:txBody>
      </p:sp>
      <p:sp>
        <p:nvSpPr>
          <p:cNvPr id="4" name="Footer Placeholder 3"/>
          <p:cNvSpPr>
            <a:spLocks noGrp="1"/>
          </p:cNvSpPr>
          <p:nvPr>
            <p:ph type="ftr" sz="quarter" idx="11"/>
          </p:nvPr>
        </p:nvSpPr>
        <p:spPr>
          <a:xfrm>
            <a:off x="1181100" y="6433678"/>
            <a:ext cx="4636604"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167850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rgbClr val="FFFFF7"/>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E3924D-B8ED-4607-BBD7-77C39E133277}" type="datetime1">
              <a:rPr lang="en-GB" smtClean="0"/>
              <a:pPr/>
              <a:t>13/07/2016</a:t>
            </a:fld>
            <a:endParaRPr lang="en-GB"/>
          </a:p>
        </p:txBody>
      </p:sp>
      <p:sp>
        <p:nvSpPr>
          <p:cNvPr id="3" name="Footer Placeholder 2"/>
          <p:cNvSpPr>
            <a:spLocks noGrp="1"/>
          </p:cNvSpPr>
          <p:nvPr>
            <p:ph type="ftr" sz="quarter" idx="11"/>
          </p:nvPr>
        </p:nvSpPr>
        <p:spPr>
          <a:xfrm>
            <a:off x="1181100" y="6433678"/>
            <a:ext cx="4848639" cy="262960"/>
          </a:xfrm>
        </p:spPr>
        <p:txBody>
          <a:bodyPr/>
          <a:lstStyle/>
          <a:p>
            <a:r>
              <a:rPr lang="en-GB" dirty="0" smtClean="0"/>
              <a:t>6th Annual International Research Conference </a:t>
            </a:r>
            <a:endParaRPr lang="en-GB" dirty="0"/>
          </a:p>
        </p:txBody>
      </p:sp>
      <p:pic>
        <p:nvPicPr>
          <p:cNvPr id="6" name="Picture 5" descr="Logo - Yellow2"/>
          <p:cNvPicPr/>
          <p:nvPr userDrawn="1"/>
        </p:nvPicPr>
        <p:blipFill>
          <a:blip r:embed="rId2"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1041021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503582" y="0"/>
            <a:ext cx="11688417"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1295400"/>
            <a:ext cx="3361667" cy="1600200"/>
          </a:xfrm>
        </p:spPr>
        <p:txBody>
          <a:bodyPr anchor="b"/>
          <a:lstStyle>
            <a:lvl1pPr algn="l">
              <a:defRPr sz="2400" b="1" baseline="0"/>
            </a:lvl1pPr>
          </a:lstStyle>
          <a:p>
            <a:r>
              <a:rPr lang="en-US" dirty="0" smtClean="0"/>
              <a:t>Content with caption </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3380516"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5C8AEBC4-84BC-4029-840F-CBBB3866F379}" type="datetime1">
              <a:rPr lang="en-GB" smtClean="0"/>
              <a:pPr/>
              <a:t>13/07/2016</a:t>
            </a:fld>
            <a:endParaRPr lang="en-GB"/>
          </a:p>
        </p:txBody>
      </p:sp>
      <p:sp>
        <p:nvSpPr>
          <p:cNvPr id="6" name="Footer Placeholder 5"/>
          <p:cNvSpPr>
            <a:spLocks noGrp="1"/>
          </p:cNvSpPr>
          <p:nvPr>
            <p:ph type="ftr" sz="quarter" idx="11"/>
          </p:nvPr>
        </p:nvSpPr>
        <p:spPr>
          <a:xfrm>
            <a:off x="1181100" y="6433677"/>
            <a:ext cx="4799905" cy="326958"/>
          </a:xfrm>
        </p:spPr>
        <p:txBody>
          <a:bodyPr/>
          <a:lstStyle/>
          <a:p>
            <a:r>
              <a:rPr lang="en-GB" dirty="0" smtClean="0"/>
              <a:t>6th Annual International Research Conference </a:t>
            </a:r>
            <a:endParaRPr lang="en-GB" dirty="0"/>
          </a:p>
        </p:txBody>
      </p:sp>
      <p:pic>
        <p:nvPicPr>
          <p:cNvPr id="24" name="Picture 23"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95420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0"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rgbClr val="FFFFF7"/>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7"/>
            </a:solidFill>
            <a:ln>
              <a:noFill/>
            </a:ln>
          </p:spPr>
        </p:sp>
      </p:grpSp>
      <p:sp>
        <p:nvSpPr>
          <p:cNvPr id="2" name="Title Placeholder 1"/>
          <p:cNvSpPr>
            <a:spLocks noGrp="1"/>
          </p:cNvSpPr>
          <p:nvPr>
            <p:ph type="title"/>
          </p:nvPr>
        </p:nvSpPr>
        <p:spPr bwMode="gray">
          <a:xfrm>
            <a:off x="885756" y="973668"/>
            <a:ext cx="10542656" cy="706964"/>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85756" y="2603500"/>
            <a:ext cx="10542656" cy="3416300"/>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rgbClr val="C00000"/>
                </a:solidFill>
              </a:defRPr>
            </a:lvl1pPr>
          </a:lstStyle>
          <a:p>
            <a:fld id="{A3962583-5785-4E25-B53C-BB4FAE4DCC96}" type="datetime1">
              <a:rPr lang="en-GB" smtClean="0"/>
              <a:pPr/>
              <a:t>13/07/2016</a:t>
            </a:fld>
            <a:endParaRPr lang="en-GB" dirty="0"/>
          </a:p>
        </p:txBody>
      </p:sp>
      <p:sp>
        <p:nvSpPr>
          <p:cNvPr id="5" name="Footer Placeholder 4"/>
          <p:cNvSpPr>
            <a:spLocks noGrp="1"/>
          </p:cNvSpPr>
          <p:nvPr>
            <p:ph type="ftr" sz="quarter" idx="3"/>
          </p:nvPr>
        </p:nvSpPr>
        <p:spPr>
          <a:xfrm>
            <a:off x="1181100" y="6433677"/>
            <a:ext cx="3859795" cy="304801"/>
          </a:xfrm>
          <a:prstGeom prst="rect">
            <a:avLst/>
          </a:prstGeom>
        </p:spPr>
        <p:txBody>
          <a:bodyPr vert="horz" lIns="91440" tIns="45720" rIns="91440" bIns="45720" rtlCol="0" anchor="ctr"/>
          <a:lstStyle>
            <a:lvl1pPr algn="l">
              <a:defRPr sz="1400" b="1" i="0">
                <a:solidFill>
                  <a:srgbClr val="C00000"/>
                </a:solidFill>
              </a:defRPr>
            </a:lvl1pPr>
          </a:lstStyle>
          <a:p>
            <a:r>
              <a:rPr lang="en-US" smtClean="0"/>
              <a:t>6</a:t>
            </a:r>
            <a:r>
              <a:rPr lang="en-US" baseline="30000" smtClean="0"/>
              <a:t>th</a:t>
            </a:r>
            <a:r>
              <a:rPr lang="en-US" smtClean="0"/>
              <a:t> International Research Conference </a:t>
            </a:r>
            <a:endParaRPr lang="en-GB" dirty="0"/>
          </a:p>
        </p:txBody>
      </p:sp>
      <p:pic>
        <p:nvPicPr>
          <p:cNvPr id="22" name="Picture 21" descr="Logo - Yellow2"/>
          <p:cNvPicPr/>
          <p:nvPr userDrawn="1"/>
        </p:nvPicPr>
        <p:blipFill>
          <a:blip r:embed="rId21"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2141696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p:txStyles>
    <p:titleStyle>
      <a:lvl1pPr algn="l" defTabSz="457200" rtl="0" eaLnBrk="1" latinLnBrk="0" hangingPunct="1">
        <a:spcBef>
          <a:spcPct val="0"/>
        </a:spcBef>
        <a:buNone/>
        <a:defRPr sz="3600" b="1"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just" defTabSz="457200" rtl="0" eaLnBrk="1" latinLnBrk="0" hangingPunct="1">
        <a:spcBef>
          <a:spcPts val="1000"/>
        </a:spcBef>
        <a:spcAft>
          <a:spcPts val="0"/>
        </a:spcAft>
        <a:buClr>
          <a:srgbClr val="00B050"/>
        </a:buClr>
        <a:buSzPct val="80000"/>
        <a:buFont typeface="Wingdings 3" charset="2"/>
        <a:buChar char=""/>
        <a:defRPr sz="2400" b="0" i="0" kern="1200">
          <a:solidFill>
            <a:schemeClr val="tx1">
              <a:lumMod val="75000"/>
              <a:lumOff val="25000"/>
            </a:schemeClr>
          </a:solidFill>
          <a:latin typeface="+mn-lt"/>
          <a:ea typeface="+mn-ea"/>
          <a:cs typeface="+mn-cs"/>
        </a:defRPr>
      </a:lvl1pPr>
      <a:lvl2pPr marL="742950" indent="-285750" algn="just" defTabSz="457200" rtl="0" eaLnBrk="1" latinLnBrk="0" hangingPunct="1">
        <a:spcBef>
          <a:spcPts val="1000"/>
        </a:spcBef>
        <a:spcAft>
          <a:spcPts val="0"/>
        </a:spcAft>
        <a:buClr>
          <a:srgbClr val="00B050"/>
        </a:buClr>
        <a:buSzPct val="80000"/>
        <a:buFont typeface="Wingdings 3" charset="2"/>
        <a:buChar char=""/>
        <a:defRPr sz="2000" b="0" i="0" kern="1200">
          <a:solidFill>
            <a:schemeClr val="tx1">
              <a:lumMod val="75000"/>
              <a:lumOff val="25000"/>
            </a:schemeClr>
          </a:solidFill>
          <a:latin typeface="+mn-lt"/>
          <a:ea typeface="+mn-ea"/>
          <a:cs typeface="+mn-cs"/>
        </a:defRPr>
      </a:lvl2pPr>
      <a:lvl3pPr marL="1143000" indent="-228600" algn="just" defTabSz="457200" rtl="0" eaLnBrk="1" latinLnBrk="0" hangingPunct="1">
        <a:spcBef>
          <a:spcPts val="1000"/>
        </a:spcBef>
        <a:spcAft>
          <a:spcPts val="0"/>
        </a:spcAft>
        <a:buClr>
          <a:srgbClr val="00B050"/>
        </a:buClr>
        <a:buSzPct val="80000"/>
        <a:buFont typeface="Wingdings 3" charset="2"/>
        <a:buChar char=""/>
        <a:defRPr sz="1800" b="0" i="0" kern="1200">
          <a:solidFill>
            <a:schemeClr val="tx1">
              <a:lumMod val="75000"/>
              <a:lumOff val="25000"/>
            </a:schemeClr>
          </a:solidFill>
          <a:latin typeface="+mn-lt"/>
          <a:ea typeface="+mn-ea"/>
          <a:cs typeface="+mn-cs"/>
        </a:defRPr>
      </a:lvl3pPr>
      <a:lvl4pPr marL="1600200" indent="-228600" algn="just" defTabSz="457200" rtl="0" eaLnBrk="1" latinLnBrk="0" hangingPunct="1">
        <a:spcBef>
          <a:spcPts val="1000"/>
        </a:spcBef>
        <a:spcAft>
          <a:spcPts val="0"/>
        </a:spcAft>
        <a:buClr>
          <a:srgbClr val="00B050"/>
        </a:buClr>
        <a:buSzPct val="80000"/>
        <a:buFont typeface="Wingdings 3" charset="2"/>
        <a:buChar char=""/>
        <a:defRPr sz="1600" b="0" i="0" kern="1200">
          <a:solidFill>
            <a:schemeClr val="tx1">
              <a:lumMod val="75000"/>
              <a:lumOff val="25000"/>
            </a:schemeClr>
          </a:solidFill>
          <a:latin typeface="+mn-lt"/>
          <a:ea typeface="+mn-ea"/>
          <a:cs typeface="+mn-cs"/>
        </a:defRPr>
      </a:lvl4pPr>
      <a:lvl5pPr marL="2057400" indent="-228600" algn="just" defTabSz="457200" rtl="0" eaLnBrk="1" latinLnBrk="0" hangingPunct="1">
        <a:spcBef>
          <a:spcPts val="1000"/>
        </a:spcBef>
        <a:spcAft>
          <a:spcPts val="0"/>
        </a:spcAft>
        <a:buClr>
          <a:srgbClr val="00B050"/>
        </a:buClr>
        <a:buSzPct val="80000"/>
        <a:buFont typeface="Wingdings 3" charset="2"/>
        <a:buChar char=""/>
        <a:defRPr sz="16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5146" y="3689121"/>
            <a:ext cx="9645567" cy="2077556"/>
          </a:xfrm>
        </p:spPr>
        <p:txBody>
          <a:bodyPr/>
          <a:lstStyle/>
          <a:p>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Tensile Properties of Indigenous Kenyan Boran Pickled and Tanned Bovine Hide</a:t>
            </a:r>
            <a:r>
              <a:rPr lang="en-GB" sz="3600" dirty="0" smtClean="0"/>
              <a:t/>
            </a:r>
            <a:br>
              <a:rPr lang="en-GB" sz="3600" dirty="0" smtClean="0"/>
            </a:br>
            <a:r>
              <a:rPr lang="en-US" dirty="0"/>
              <a:t>	</a:t>
            </a:r>
            <a:r>
              <a:rPr lang="en-GB" dirty="0"/>
              <a:t/>
            </a:r>
            <a:br>
              <a:rPr lang="en-GB" dirty="0"/>
            </a:br>
            <a:endParaRPr lang="en-GB" dirty="0"/>
          </a:p>
        </p:txBody>
      </p:sp>
      <p:sp>
        <p:nvSpPr>
          <p:cNvPr id="3" name="Subtitle 2"/>
          <p:cNvSpPr>
            <a:spLocks noGrp="1"/>
          </p:cNvSpPr>
          <p:nvPr>
            <p:ph type="subTitle" idx="1"/>
          </p:nvPr>
        </p:nvSpPr>
        <p:spPr/>
        <p:txBody>
          <a:bodyPr>
            <a:normAutofit/>
          </a:bodyPr>
          <a:lstStyle/>
          <a:p>
            <a:r>
              <a:rPr lang="en-US" dirty="0"/>
              <a:t>Kallen M. </a:t>
            </a:r>
            <a:r>
              <a:rPr lang="en-US" dirty="0" smtClean="0"/>
              <a:t>Nalyanya, </a:t>
            </a:r>
            <a:r>
              <a:rPr lang="en-US" dirty="0"/>
              <a:t>Ronald K. </a:t>
            </a:r>
            <a:r>
              <a:rPr lang="en-US" dirty="0" smtClean="0"/>
              <a:t>Rop, </a:t>
            </a:r>
            <a:r>
              <a:rPr lang="en-US" dirty="0"/>
              <a:t>Arthur </a:t>
            </a:r>
            <a:r>
              <a:rPr lang="en-US" dirty="0" smtClean="0"/>
              <a:t>Onyuka</a:t>
            </a:r>
            <a:endParaRPr lang="en-GB" dirty="0"/>
          </a:p>
        </p:txBody>
      </p:sp>
      <p:sp>
        <p:nvSpPr>
          <p:cNvPr id="4" name="Date Placeholder 3"/>
          <p:cNvSpPr>
            <a:spLocks noGrp="1"/>
          </p:cNvSpPr>
          <p:nvPr>
            <p:ph type="dt" sz="half" idx="10"/>
          </p:nvPr>
        </p:nvSpPr>
        <p:spPr/>
        <p:txBody>
          <a:bodyPr/>
          <a:lstStyle/>
          <a:p>
            <a:fld id="{4AFAF818-10D5-464B-BE9E-CA2A6166AE56}" type="datetime1">
              <a:rPr lang="en-GB" smtClean="0"/>
              <a:pPr/>
              <a:t>13/07/2016</a:t>
            </a:fld>
            <a:endParaRPr lang="en-GB" dirty="0"/>
          </a:p>
        </p:txBody>
      </p:sp>
    </p:spTree>
    <p:extLst>
      <p:ext uri="{BB962C8B-B14F-4D97-AF65-F5344CB8AC3E}">
        <p14:creationId xmlns:p14="http://schemas.microsoft.com/office/powerpoint/2010/main" val="2367025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139" y="656427"/>
            <a:ext cx="10542656" cy="706964"/>
          </a:xfrm>
        </p:spPr>
        <p:txBody>
          <a:bodyPr/>
          <a:lstStyle/>
          <a:p>
            <a:r>
              <a:rPr lang="en-GB" dirty="0" smtClean="0"/>
              <a:t>Conclusions</a:t>
            </a:r>
            <a:endParaRPr lang="en-GB" dirty="0"/>
          </a:p>
        </p:txBody>
      </p:sp>
      <p:sp>
        <p:nvSpPr>
          <p:cNvPr id="3" name="Content Placeholder 2"/>
          <p:cNvSpPr>
            <a:spLocks noGrp="1"/>
          </p:cNvSpPr>
          <p:nvPr>
            <p:ph idx="1"/>
          </p:nvPr>
        </p:nvSpPr>
        <p:spPr>
          <a:xfrm>
            <a:off x="848139" y="2052734"/>
            <a:ext cx="11151356" cy="4339103"/>
          </a:xfrm>
        </p:spPr>
        <p:txBody>
          <a:bodyPr>
            <a:normAutofit fontScale="77500" lnSpcReduction="20000"/>
          </a:bodyPr>
          <a:lstStyle/>
          <a:p>
            <a:pPr marL="0" indent="0">
              <a:lnSpc>
                <a:spcPct val="150000"/>
              </a:lnSpc>
              <a:buNone/>
            </a:pPr>
            <a:r>
              <a:rPr lang="en-US" dirty="0" smtClean="0"/>
              <a:t>Tanning </a:t>
            </a:r>
            <a:r>
              <a:rPr lang="en-US" dirty="0"/>
              <a:t>increases </a:t>
            </a:r>
            <a:r>
              <a:rPr lang="en-US" dirty="0" smtClean="0"/>
              <a:t>tensile </a:t>
            </a:r>
            <a:r>
              <a:rPr lang="en-US" dirty="0"/>
              <a:t>strength but significantly reduces both percentage elongation (elasticity) and tear strength of bovine hide. </a:t>
            </a:r>
            <a:endParaRPr lang="en-US" dirty="0" smtClean="0"/>
          </a:p>
          <a:p>
            <a:pPr marL="0" indent="0">
              <a:lnSpc>
                <a:spcPct val="150000"/>
              </a:lnSpc>
              <a:buNone/>
            </a:pPr>
            <a:r>
              <a:rPr lang="en-US" dirty="0" smtClean="0"/>
              <a:t>Perpendicularly sampled leather </a:t>
            </a:r>
            <a:r>
              <a:rPr lang="en-US" dirty="0" smtClean="0"/>
              <a:t>have significantly higher p</a:t>
            </a:r>
            <a:r>
              <a:rPr lang="en-US" dirty="0" smtClean="0"/>
              <a:t>ercentage </a:t>
            </a:r>
            <a:r>
              <a:rPr lang="en-US" dirty="0"/>
              <a:t>elongation and tear </a:t>
            </a:r>
            <a:r>
              <a:rPr lang="en-US" dirty="0" smtClean="0"/>
              <a:t>strength. </a:t>
            </a:r>
          </a:p>
          <a:p>
            <a:pPr marL="0" indent="0">
              <a:lnSpc>
                <a:spcPct val="150000"/>
              </a:lnSpc>
              <a:buNone/>
            </a:pPr>
            <a:r>
              <a:rPr lang="en-US" dirty="0" smtClean="0"/>
              <a:t>However</a:t>
            </a:r>
            <a:r>
              <a:rPr lang="en-US" dirty="0"/>
              <a:t>, tensile strength for samples cut perpendicularly is significantly lower than for samples cut parallel to the backline</a:t>
            </a:r>
            <a:r>
              <a:rPr lang="en-US" dirty="0" smtClean="0"/>
              <a:t>. This is due to geometry and alignment of samples during measurement </a:t>
            </a:r>
            <a:endParaRPr lang="en-US" dirty="0" smtClean="0"/>
          </a:p>
          <a:p>
            <a:pPr marL="0" indent="0">
              <a:lnSpc>
                <a:spcPct val="150000"/>
              </a:lnSpc>
              <a:buNone/>
            </a:pPr>
            <a:r>
              <a:rPr lang="en-US" dirty="0" smtClean="0"/>
              <a:t>The </a:t>
            </a:r>
            <a:r>
              <a:rPr lang="en-US" dirty="0"/>
              <a:t>measured values of tear strength, tensile strength and percentage elongation have shown that indigenous Kenyan Boran bovine hide are of relatively good quality based on the minimum quality standards by </a:t>
            </a:r>
            <a:r>
              <a:rPr lang="en-US" dirty="0" smtClean="0"/>
              <a:t>UNIDO </a:t>
            </a:r>
            <a:r>
              <a:rPr lang="en-US" dirty="0"/>
              <a:t>and British Standards.  </a:t>
            </a: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3" y="6391837"/>
            <a:ext cx="4950879" cy="304800"/>
          </a:xfrm>
        </p:spPr>
        <p:txBody>
          <a:bodyPr/>
          <a:lstStyle/>
          <a:p>
            <a:r>
              <a:rPr lang="en-GB" dirty="0"/>
              <a:t>6th Annual International Research Conference </a:t>
            </a:r>
          </a:p>
        </p:txBody>
      </p:sp>
    </p:spTree>
    <p:extLst>
      <p:ext uri="{BB962C8B-B14F-4D97-AF65-F5344CB8AC3E}">
        <p14:creationId xmlns:p14="http://schemas.microsoft.com/office/powerpoint/2010/main" val="1421235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a:t>
            </a:r>
            <a:endParaRPr lang="en-GB" dirty="0"/>
          </a:p>
        </p:txBody>
      </p:sp>
      <p:sp>
        <p:nvSpPr>
          <p:cNvPr id="3" name="Content Placeholder 2"/>
          <p:cNvSpPr>
            <a:spLocks noGrp="1"/>
          </p:cNvSpPr>
          <p:nvPr>
            <p:ph idx="1"/>
          </p:nvPr>
        </p:nvSpPr>
        <p:spPr>
          <a:xfrm>
            <a:off x="586885" y="2276272"/>
            <a:ext cx="11056818" cy="3583352"/>
          </a:xfrm>
        </p:spPr>
        <p:txBody>
          <a:bodyPr>
            <a:normAutofit/>
          </a:bodyPr>
          <a:lstStyle/>
          <a:p>
            <a:r>
              <a:rPr lang="en-US" sz="2800" dirty="0" smtClean="0"/>
              <a:t>Use of Chrome-tanning with careful monitoring on environment </a:t>
            </a:r>
          </a:p>
          <a:p>
            <a:r>
              <a:rPr lang="en-US" sz="2800" dirty="0" smtClean="0"/>
              <a:t>Rearing of this breed to enhance a sustainable income for the pastoralist communities</a:t>
            </a:r>
          </a:p>
          <a:p>
            <a:r>
              <a:rPr lang="en-US" sz="2800" dirty="0" smtClean="0"/>
              <a:t>More researches are needed to help overcome other factors</a:t>
            </a:r>
            <a:endParaRPr lang="en-GB" sz="2800"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4" y="6391837"/>
            <a:ext cx="4336024" cy="304800"/>
          </a:xfrm>
        </p:spPr>
        <p:txBody>
          <a:bodyPr/>
          <a:lstStyle/>
          <a:p>
            <a:r>
              <a:rPr lang="en-GB" dirty="0"/>
              <a:t>6th Annual International Research Conference </a:t>
            </a:r>
          </a:p>
        </p:txBody>
      </p:sp>
    </p:spTree>
    <p:extLst>
      <p:ext uri="{BB962C8B-B14F-4D97-AF65-F5344CB8AC3E}">
        <p14:creationId xmlns:p14="http://schemas.microsoft.com/office/powerpoint/2010/main" val="1502529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Areas for further study </a:t>
            </a:r>
            <a:endParaRPr lang="en-GB" dirty="0"/>
          </a:p>
        </p:txBody>
      </p:sp>
      <p:sp>
        <p:nvSpPr>
          <p:cNvPr id="3" name="Content Placeholder 2"/>
          <p:cNvSpPr>
            <a:spLocks noGrp="1"/>
          </p:cNvSpPr>
          <p:nvPr>
            <p:ph idx="1"/>
          </p:nvPr>
        </p:nvSpPr>
        <p:spPr>
          <a:xfrm>
            <a:off x="485193" y="2237362"/>
            <a:ext cx="11158510" cy="3566279"/>
          </a:xfrm>
        </p:spPr>
        <p:txBody>
          <a:bodyPr>
            <a:normAutofit/>
          </a:bodyPr>
          <a:lstStyle/>
          <a:p>
            <a:r>
              <a:rPr lang="en-US" sz="3600" dirty="0" smtClean="0"/>
              <a:t>Impact of other processing steps on the quality of the hide alongside tanning</a:t>
            </a:r>
          </a:p>
          <a:p>
            <a:r>
              <a:rPr lang="en-US" sz="3600" dirty="0" smtClean="0"/>
              <a:t>Effect of management practices carried out on cattle on the quality of the resulting hide</a:t>
            </a:r>
            <a:endParaRPr lang="en-GB" sz="3600"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3" y="6391837"/>
            <a:ext cx="4572507" cy="304800"/>
          </a:xfrm>
        </p:spPr>
        <p:txBody>
          <a:bodyPr/>
          <a:lstStyle/>
          <a:p>
            <a:r>
              <a:rPr lang="en-GB" dirty="0"/>
              <a:t>6th Annual International Research Conference </a:t>
            </a:r>
          </a:p>
        </p:txBody>
      </p:sp>
    </p:spTree>
    <p:extLst>
      <p:ext uri="{BB962C8B-B14F-4D97-AF65-F5344CB8AC3E}">
        <p14:creationId xmlns:p14="http://schemas.microsoft.com/office/powerpoint/2010/main" val="3008939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139" y="656427"/>
            <a:ext cx="10542656" cy="706964"/>
          </a:xfrm>
        </p:spPr>
        <p:txBody>
          <a:bodyPr/>
          <a:lstStyle/>
          <a:p>
            <a:r>
              <a:rPr lang="en-GB" dirty="0" smtClean="0"/>
              <a:t>References</a:t>
            </a:r>
            <a:endParaRPr lang="en-GB" dirty="0"/>
          </a:p>
        </p:txBody>
      </p:sp>
      <p:sp>
        <p:nvSpPr>
          <p:cNvPr id="3" name="Content Placeholder 2"/>
          <p:cNvSpPr>
            <a:spLocks noGrp="1"/>
          </p:cNvSpPr>
          <p:nvPr>
            <p:ph idx="1"/>
          </p:nvPr>
        </p:nvSpPr>
        <p:spPr>
          <a:xfrm>
            <a:off x="848139" y="2052734"/>
            <a:ext cx="11151356" cy="4339103"/>
          </a:xfrm>
        </p:spPr>
        <p:txBody>
          <a:bodyPr>
            <a:normAutofit fontScale="77500" lnSpcReduction="20000"/>
          </a:bodyPr>
          <a:lstStyle/>
          <a:p>
            <a:pPr lvl="0"/>
            <a:r>
              <a:rPr lang="en-GB" dirty="0"/>
              <a:t>M. Tuckermann, M. Mertig and W. Pomp, “Stress measurement on Chrome-tanned leather,”</a:t>
            </a:r>
            <a:r>
              <a:rPr lang="en-GB" b="1" dirty="0"/>
              <a:t> </a:t>
            </a:r>
            <a:r>
              <a:rPr lang="en-GB" dirty="0"/>
              <a:t>Journal of materials science. 36, pp.</a:t>
            </a:r>
            <a:r>
              <a:rPr lang="en-GB" b="1" dirty="0"/>
              <a:t> </a:t>
            </a:r>
            <a:r>
              <a:rPr lang="en-GB" dirty="0"/>
              <a:t>1789-1799, 2001.</a:t>
            </a:r>
          </a:p>
          <a:p>
            <a:pPr lvl="0"/>
            <a:r>
              <a:rPr lang="en-US" dirty="0"/>
              <a:t>E. J. Sturrock, C. Boote, G. E. Attenburrow and K. M. Meek, “The effects of the biaxial stretching of leather on fibre orientation and tensile modulus,” Journal of Materials Science,</a:t>
            </a:r>
            <a:r>
              <a:rPr lang="en-US" b="1" dirty="0"/>
              <a:t> </a:t>
            </a:r>
            <a:r>
              <a:rPr lang="en-US" dirty="0"/>
              <a:t>39, pp. 2481 – 2486, 2004. </a:t>
            </a:r>
            <a:endParaRPr lang="en-GB" dirty="0"/>
          </a:p>
          <a:p>
            <a:pPr lvl="0"/>
            <a:r>
              <a:rPr lang="en-US" dirty="0"/>
              <a:t>C. Liu, N. P. Latona, M. M. Taylor and R. J. Latona, “Effects of Dehydration Methods on the Characteristics of Fibrous Networks from Untanned Hides”. 2006 UNPUBLISHED</a:t>
            </a:r>
            <a:endParaRPr lang="en-GB" dirty="0"/>
          </a:p>
          <a:p>
            <a:pPr lvl="0"/>
            <a:r>
              <a:rPr lang="en-US" dirty="0"/>
              <a:t>J. Y. Xing, B. Bai and Z. H. Chen, “Effects of UV irradiation on stabilization of collagen,” IEEE, 4, pp. 2979-2982, 2011.</a:t>
            </a:r>
            <a:endParaRPr lang="en-GB" dirty="0"/>
          </a:p>
          <a:p>
            <a:pPr lvl="0"/>
            <a:r>
              <a:rPr lang="en-US" dirty="0"/>
              <a:t>C. H. Lee, A. </a:t>
            </a:r>
            <a:r>
              <a:rPr lang="en-US" dirty="0" err="1"/>
              <a:t>Singla</a:t>
            </a:r>
            <a:r>
              <a:rPr lang="en-US" dirty="0"/>
              <a:t> and Y. Lee, “Biomedical applications of collagen,” International Pharmacy, 221, pp.1-22, 2001.</a:t>
            </a:r>
            <a:endParaRPr lang="en-GB" dirty="0"/>
          </a:p>
          <a:p>
            <a:pPr lvl="0"/>
            <a:r>
              <a:rPr lang="en-US" dirty="0"/>
              <a:t>A. Annumary, P. </a:t>
            </a:r>
            <a:r>
              <a:rPr lang="en-US" dirty="0" err="1"/>
              <a:t>Thanikaivelan</a:t>
            </a:r>
            <a:r>
              <a:rPr lang="en-US" dirty="0"/>
              <a:t>, M. </a:t>
            </a:r>
            <a:r>
              <a:rPr lang="en-US" dirty="0" err="1"/>
              <a:t>Ashokkumar</a:t>
            </a:r>
            <a:r>
              <a:rPr lang="en-US" dirty="0"/>
              <a:t>, R. Kumar, P. K. Sehgal and B. </a:t>
            </a:r>
            <a:r>
              <a:rPr lang="en-US" dirty="0" err="1" smtClean="0"/>
              <a:t>Chandrasekaran</a:t>
            </a:r>
            <a:r>
              <a:rPr lang="en-US" dirty="0" smtClean="0"/>
              <a:t> Synthesis </a:t>
            </a:r>
            <a:r>
              <a:rPr lang="en-US" dirty="0"/>
              <a:t>and characterization of hybrid biodegradable films from Bovine hide collagen and cellulose derivatives for biomedical applications,” Soft Materials, 11, pp. 181-194, 2013</a:t>
            </a:r>
            <a:r>
              <a:rPr lang="en-US" dirty="0" smtClean="0"/>
              <a:t>.</a:t>
            </a: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950879" cy="304800"/>
          </a:xfrm>
        </p:spPr>
        <p:txBody>
          <a:bodyPr/>
          <a:lstStyle/>
          <a:p>
            <a:r>
              <a:rPr lang="en-GB" dirty="0"/>
              <a:t>6th Annual International Research Conference </a:t>
            </a:r>
          </a:p>
        </p:txBody>
      </p:sp>
    </p:spTree>
    <p:extLst>
      <p:ext uri="{BB962C8B-B14F-4D97-AF65-F5344CB8AC3E}">
        <p14:creationId xmlns:p14="http://schemas.microsoft.com/office/powerpoint/2010/main" val="1881738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 Background </a:t>
            </a:r>
            <a:endParaRPr lang="en-GB" dirty="0"/>
          </a:p>
        </p:txBody>
      </p:sp>
      <p:sp>
        <p:nvSpPr>
          <p:cNvPr id="3" name="Content Placeholder 2"/>
          <p:cNvSpPr>
            <a:spLocks noGrp="1"/>
          </p:cNvSpPr>
          <p:nvPr>
            <p:ph idx="1"/>
          </p:nvPr>
        </p:nvSpPr>
        <p:spPr>
          <a:xfrm>
            <a:off x="0" y="1983545"/>
            <a:ext cx="11855116" cy="4408292"/>
          </a:xfrm>
        </p:spPr>
        <p:txBody>
          <a:bodyPr>
            <a:noAutofit/>
          </a:bodyPr>
          <a:lstStyle/>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Boran </a:t>
            </a:r>
            <a:r>
              <a:rPr lang="en-US" dirty="0">
                <a:latin typeface="Times New Roman" panose="02020603050405020304" pitchFamily="18" charset="0"/>
                <a:cs typeface="Times New Roman" panose="02020603050405020304" pitchFamily="18" charset="0"/>
              </a:rPr>
              <a:t>cattle are predominant </a:t>
            </a:r>
            <a:r>
              <a:rPr lang="en-US" dirty="0" smtClean="0">
                <a:latin typeface="Times New Roman" panose="02020603050405020304" pitchFamily="18" charset="0"/>
                <a:cs typeface="Times New Roman" panose="02020603050405020304" pitchFamily="18" charset="0"/>
              </a:rPr>
              <a:t>breeds in NE, a region that produces 70</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livestock for meat</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Dark </a:t>
            </a:r>
            <a:r>
              <a:rPr lang="en-US" dirty="0">
                <a:latin typeface="Times New Roman" panose="02020603050405020304" pitchFamily="18" charset="0"/>
                <a:cs typeface="Times New Roman" panose="02020603050405020304" pitchFamily="18" charset="0"/>
              </a:rPr>
              <a:t>pigmentation; black points-protection from sunburns; smooth, loose but motile and shiny coat/skin-reflection solar radiation; reasonable large body, thick skin and well-marbled beef with even fat cover make this breed a promising source of beef and bovine hide for the production of quality leather.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Leather </a:t>
            </a:r>
            <a:r>
              <a:rPr lang="en-US" dirty="0">
                <a:latin typeface="Times New Roman" panose="02020603050405020304" pitchFamily="18" charset="0"/>
                <a:cs typeface="Times New Roman" panose="02020603050405020304" pitchFamily="18" charset="0"/>
              </a:rPr>
              <a:t>by-products can raise more revenue compared to beef </a:t>
            </a:r>
            <a:r>
              <a:rPr lang="en-US" dirty="0" smtClean="0">
                <a:latin typeface="Times New Roman" panose="02020603050405020304" pitchFamily="18" charset="0"/>
                <a:cs typeface="Times New Roman" panose="02020603050405020304" pitchFamily="18" charset="0"/>
              </a:rPr>
              <a:t>itself (FAO, 2007).</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Despite the large potential in this area, the economic impact is not yet felt.</a:t>
            </a: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This has been attributed to poor quality of Kenyan leather on the world market</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Alongside animal breed &amp; age, chemical modifications of processing also affects the quality</a:t>
            </a:r>
            <a:endParaRPr lang="en-US"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33C4550-19A4-41B3-A244-E48EACFAC76D}" type="datetime1">
              <a:rPr lang="en-GB" smtClean="0"/>
              <a:pPr/>
              <a:t>13/07/2016</a:t>
            </a:fld>
            <a:endParaRPr lang="en-GB"/>
          </a:p>
        </p:txBody>
      </p:sp>
      <p:sp>
        <p:nvSpPr>
          <p:cNvPr id="5" name="Footer Placeholder 4"/>
          <p:cNvSpPr>
            <a:spLocks noGrp="1"/>
          </p:cNvSpPr>
          <p:nvPr>
            <p:ph type="ftr" sz="quarter" idx="11"/>
          </p:nvPr>
        </p:nvSpPr>
        <p:spPr>
          <a:xfrm>
            <a:off x="945424" y="6391837"/>
            <a:ext cx="4556742" cy="30480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174961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140" y="551637"/>
            <a:ext cx="10542656" cy="706964"/>
          </a:xfrm>
        </p:spPr>
        <p:txBody>
          <a:bodyPr/>
          <a:lstStyle/>
          <a:p>
            <a:r>
              <a:rPr lang="en-GB" dirty="0" smtClean="0"/>
              <a:t>Statement of the problem </a:t>
            </a:r>
            <a:endParaRPr lang="en-GB" dirty="0"/>
          </a:p>
        </p:txBody>
      </p:sp>
      <p:sp>
        <p:nvSpPr>
          <p:cNvPr id="3" name="Content Placeholder 2"/>
          <p:cNvSpPr>
            <a:spLocks noGrp="1"/>
          </p:cNvSpPr>
          <p:nvPr>
            <p:ph idx="1"/>
          </p:nvPr>
        </p:nvSpPr>
        <p:spPr>
          <a:xfrm>
            <a:off x="337625" y="2180492"/>
            <a:ext cx="11549575" cy="4677508"/>
          </a:xfrm>
        </p:spPr>
        <p:txBody>
          <a:bodyPr>
            <a:normAutofit lnSpcReduction="10000"/>
          </a:bodyPr>
          <a:lstStyle/>
          <a:p>
            <a:pPr marL="0" indent="0">
              <a:buNone/>
            </a:pPr>
            <a:r>
              <a:rPr lang="en-US" dirty="0" smtClean="0"/>
              <a:t> </a:t>
            </a:r>
            <a:r>
              <a:rPr lang="en-US" dirty="0"/>
              <a:t>The realization of the famous Kenya Vision 2030 is pegged on the possibility of unlocking the country’s untapped potential. Leather industry is one of these untapped potential areas, whose contribution to the </a:t>
            </a:r>
            <a:r>
              <a:rPr lang="en-US" dirty="0" smtClean="0"/>
              <a:t>global economy </a:t>
            </a:r>
            <a:r>
              <a:rPr lang="en-US" dirty="0"/>
              <a:t>is reasonable. This includes employment opportunities, contribution to the National GDP from the foreign exchange and source of livelihoods for pastoralist farmers. However, the contribution is far below the expected take off rate due to low quality of the leather. The leather quality has been associated with the numerous “do and undo” series of chemical processes involved in the leather processing.  The subjected processes alter the mechanical and structural collagen matrix of the resulting leather and hence final quality. This study reports an investigation on the effect of two chemical processes involved in leather making: pickling and chrome-tanning. </a:t>
            </a:r>
            <a:endParaRPr lang="en-US" dirty="0" smtClean="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3280056" y="6562899"/>
            <a:ext cx="4430617" cy="304800"/>
          </a:xfrm>
        </p:spPr>
        <p:txBody>
          <a:bodyPr/>
          <a:lstStyle/>
          <a:p>
            <a:r>
              <a:rPr lang="en-GB" dirty="0"/>
              <a:t>6th Annual International Research Conference </a:t>
            </a:r>
          </a:p>
        </p:txBody>
      </p:sp>
    </p:spTree>
    <p:extLst>
      <p:ext uri="{BB962C8B-B14F-4D97-AF65-F5344CB8AC3E}">
        <p14:creationId xmlns:p14="http://schemas.microsoft.com/office/powerpoint/2010/main" val="2427626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Study objectives </a:t>
            </a:r>
            <a:endParaRPr lang="en-GB" dirty="0"/>
          </a:p>
        </p:txBody>
      </p:sp>
      <p:sp>
        <p:nvSpPr>
          <p:cNvPr id="3" name="Content Placeholder 2"/>
          <p:cNvSpPr>
            <a:spLocks noGrp="1"/>
          </p:cNvSpPr>
          <p:nvPr>
            <p:ph idx="1"/>
          </p:nvPr>
        </p:nvSpPr>
        <p:spPr/>
        <p:txBody>
          <a:bodyPr>
            <a:normAutofit/>
          </a:bodyPr>
          <a:lstStyle/>
          <a:p>
            <a:r>
              <a:rPr lang="en-US" sz="4000" dirty="0" smtClean="0"/>
              <a:t>Determining tensile properties of Kenyan indigenous Boran cowhide</a:t>
            </a:r>
          </a:p>
          <a:p>
            <a:r>
              <a:rPr lang="en-US" sz="4000" dirty="0" smtClean="0"/>
              <a:t>Effect of sampling on tensile properties</a:t>
            </a:r>
          </a:p>
          <a:p>
            <a:r>
              <a:rPr lang="en-US" sz="4000" dirty="0" smtClean="0"/>
              <a:t>Effect of chrome-tanning on tensile properties</a:t>
            </a:r>
            <a:endParaRPr lang="en-GB" sz="4000"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3" y="6391837"/>
            <a:ext cx="4367555" cy="304800"/>
          </a:xfrm>
        </p:spPr>
        <p:txBody>
          <a:bodyPr/>
          <a:lstStyle/>
          <a:p>
            <a:r>
              <a:rPr lang="en-GB" dirty="0"/>
              <a:t>6th Annual International Research Conference </a:t>
            </a:r>
          </a:p>
        </p:txBody>
      </p:sp>
    </p:spTree>
    <p:extLst>
      <p:ext uri="{BB962C8B-B14F-4D97-AF65-F5344CB8AC3E}">
        <p14:creationId xmlns:p14="http://schemas.microsoft.com/office/powerpoint/2010/main" val="113317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Brief literature review </a:t>
            </a:r>
            <a:endParaRPr lang="en-GB" dirty="0"/>
          </a:p>
        </p:txBody>
      </p:sp>
      <p:sp>
        <p:nvSpPr>
          <p:cNvPr id="3" name="Content Placeholder 2"/>
          <p:cNvSpPr>
            <a:spLocks noGrp="1"/>
          </p:cNvSpPr>
          <p:nvPr>
            <p:ph idx="1"/>
          </p:nvPr>
        </p:nvSpPr>
        <p:spPr>
          <a:xfrm>
            <a:off x="848140" y="1955409"/>
            <a:ext cx="11343860" cy="4614203"/>
          </a:xfrm>
        </p:spPr>
        <p:txBody>
          <a:bodyPr>
            <a:normAutofit fontScale="92500" lnSpcReduction="10000"/>
          </a:bodyPr>
          <a:lstStyle/>
          <a:p>
            <a:pPr marL="0" indent="0">
              <a:buNone/>
            </a:pPr>
            <a:endParaRPr lang="en-US" dirty="0" smtClean="0"/>
          </a:p>
          <a:p>
            <a:pPr marL="0" indent="0">
              <a:buNone/>
            </a:pPr>
            <a:r>
              <a:rPr lang="en-US" dirty="0" smtClean="0"/>
              <a:t>Quality indicators include tensile properties.</a:t>
            </a:r>
          </a:p>
          <a:p>
            <a:pPr marL="0" indent="0">
              <a:buNone/>
            </a:pPr>
            <a:r>
              <a:rPr lang="en-US" dirty="0"/>
              <a:t>Tensile strength determines the structural resistance of leather to tensile forces hence its state and </a:t>
            </a:r>
            <a:r>
              <a:rPr lang="en-US" dirty="0" smtClean="0"/>
              <a:t>usability.</a:t>
            </a:r>
          </a:p>
          <a:p>
            <a:pPr marL="0" indent="0">
              <a:buNone/>
            </a:pPr>
            <a:r>
              <a:rPr lang="en-US" dirty="0"/>
              <a:t>It also informs the entire process of manufacturing goods from leather as consumers can determine both the routine quality and serviceability assessment of the </a:t>
            </a:r>
            <a:r>
              <a:rPr lang="en-US" dirty="0" smtClean="0"/>
              <a:t>material.</a:t>
            </a:r>
          </a:p>
          <a:p>
            <a:pPr marL="0" indent="0">
              <a:buNone/>
            </a:pPr>
            <a:r>
              <a:rPr lang="en-US" dirty="0"/>
              <a:t>Percentage Elongation determines the elasticity of the material especially upper leather and footwear upper should possess high flexibility to prevent the appearance of cracks and tears in the ball </a:t>
            </a:r>
            <a:r>
              <a:rPr lang="en-US" dirty="0" smtClean="0"/>
              <a:t>area.</a:t>
            </a:r>
          </a:p>
          <a:p>
            <a:pPr marL="0" indent="0">
              <a:buNone/>
            </a:pPr>
            <a:r>
              <a:rPr lang="en-US" dirty="0" smtClean="0"/>
              <a:t>High </a:t>
            </a:r>
            <a:r>
              <a:rPr lang="en-US" dirty="0"/>
              <a:t>elasticity allows the material to withstand the elongation stresses to which it is subjected during footwear lasting, especially on the toe area</a:t>
            </a:r>
            <a:endParaRPr lang="en-US" dirty="0" smtClean="0"/>
          </a:p>
          <a:p>
            <a:pPr marL="0" indent="0">
              <a:buNone/>
            </a:pPr>
            <a:endParaRPr lang="en-US" dirty="0" smtClean="0"/>
          </a:p>
          <a:p>
            <a:pPr marL="0" indent="0">
              <a:buNone/>
            </a:pP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4" y="6391837"/>
            <a:ext cx="4414852" cy="304800"/>
          </a:xfrm>
        </p:spPr>
        <p:txBody>
          <a:bodyPr/>
          <a:lstStyle/>
          <a:p>
            <a:r>
              <a:rPr lang="en-GB" dirty="0"/>
              <a:t>6th Annual International Research Conference </a:t>
            </a:r>
          </a:p>
        </p:txBody>
      </p:sp>
    </p:spTree>
    <p:extLst>
      <p:ext uri="{BB962C8B-B14F-4D97-AF65-F5344CB8AC3E}">
        <p14:creationId xmlns:p14="http://schemas.microsoft.com/office/powerpoint/2010/main" val="39851215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756" y="768397"/>
            <a:ext cx="10542656" cy="706964"/>
          </a:xfrm>
        </p:spPr>
        <p:txBody>
          <a:bodyPr/>
          <a:lstStyle/>
          <a:p>
            <a:pPr algn="ctr"/>
            <a:r>
              <a:rPr lang="en-GB" dirty="0" smtClean="0"/>
              <a:t>Methodology </a:t>
            </a: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13/07/2016</a:t>
            </a:fld>
            <a:endParaRPr lang="en-GB"/>
          </a:p>
        </p:txBody>
      </p:sp>
      <p:sp>
        <p:nvSpPr>
          <p:cNvPr id="5" name="Footer Placeholder 4"/>
          <p:cNvSpPr>
            <a:spLocks noGrp="1"/>
          </p:cNvSpPr>
          <p:nvPr>
            <p:ph type="ftr" sz="quarter" idx="11"/>
          </p:nvPr>
        </p:nvSpPr>
        <p:spPr>
          <a:xfrm>
            <a:off x="945423" y="6391837"/>
            <a:ext cx="4509445" cy="304800"/>
          </a:xfrm>
        </p:spPr>
        <p:txBody>
          <a:bodyPr/>
          <a:lstStyle/>
          <a:p>
            <a:r>
              <a:rPr lang="en-GB" dirty="0"/>
              <a:t>6th Annual International Research Conference </a:t>
            </a:r>
          </a:p>
        </p:txBody>
      </p:sp>
      <p:sp>
        <p:nvSpPr>
          <p:cNvPr id="7" name="Rectangle 4"/>
          <p:cNvSpPr>
            <a:spLocks noChangeArrowheads="1"/>
          </p:cNvSpPr>
          <p:nvPr/>
        </p:nvSpPr>
        <p:spPr bwMode="auto">
          <a:xfrm>
            <a:off x="335902" y="229533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512" y="2120163"/>
            <a:ext cx="3750910" cy="241222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3"/>
          <a:stretch>
            <a:fillRect/>
          </a:stretch>
        </p:blipFill>
        <p:spPr>
          <a:xfrm>
            <a:off x="8381501" y="2202024"/>
            <a:ext cx="3262202" cy="2484078"/>
          </a:xfrm>
          <a:prstGeom prst="rect">
            <a:avLst/>
          </a:prstGeom>
        </p:spPr>
      </p:pic>
      <p:pic>
        <p:nvPicPr>
          <p:cNvPr id="13" name="Picture 12"/>
          <p:cNvPicPr>
            <a:picLocks noChangeAspect="1"/>
          </p:cNvPicPr>
          <p:nvPr/>
        </p:nvPicPr>
        <p:blipFill>
          <a:blip r:embed="rId4"/>
          <a:stretch>
            <a:fillRect/>
          </a:stretch>
        </p:blipFill>
        <p:spPr>
          <a:xfrm>
            <a:off x="4427126" y="2274527"/>
            <a:ext cx="3719802" cy="2411575"/>
          </a:xfrm>
          <a:prstGeom prst="rect">
            <a:avLst/>
          </a:prstGeom>
        </p:spPr>
      </p:pic>
      <p:pic>
        <p:nvPicPr>
          <p:cNvPr id="14" name="Picture 13"/>
          <p:cNvPicPr>
            <a:picLocks noChangeAspect="1"/>
          </p:cNvPicPr>
          <p:nvPr/>
        </p:nvPicPr>
        <p:blipFill>
          <a:blip r:embed="rId5"/>
          <a:stretch>
            <a:fillRect/>
          </a:stretch>
        </p:blipFill>
        <p:spPr>
          <a:xfrm>
            <a:off x="4545311" y="4686103"/>
            <a:ext cx="3601617" cy="1748455"/>
          </a:xfrm>
          <a:prstGeom prst="rect">
            <a:avLst/>
          </a:prstGeom>
        </p:spPr>
      </p:pic>
      <p:sp>
        <p:nvSpPr>
          <p:cNvPr id="17" name="Footer Placeholder 4"/>
          <p:cNvSpPr txBox="1">
            <a:spLocks/>
          </p:cNvSpPr>
          <p:nvPr/>
        </p:nvSpPr>
        <p:spPr>
          <a:xfrm>
            <a:off x="885756" y="4424855"/>
            <a:ext cx="3398304" cy="1966982"/>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0" dirty="0" smtClean="0">
                <a:solidFill>
                  <a:schemeClr val="tx1"/>
                </a:solidFill>
              </a:rPr>
              <a:t>Freshly flayed hide underwent conventional tanning procedure to pickling stage before cutting into two halves</a:t>
            </a:r>
            <a:endParaRPr lang="en-GB" sz="2000" b="0" dirty="0">
              <a:solidFill>
                <a:schemeClr val="tx1"/>
              </a:solidFill>
            </a:endParaRPr>
          </a:p>
        </p:txBody>
      </p:sp>
      <p:sp>
        <p:nvSpPr>
          <p:cNvPr id="18" name="Footer Placeholder 4"/>
          <p:cNvSpPr txBox="1">
            <a:spLocks/>
          </p:cNvSpPr>
          <p:nvPr/>
        </p:nvSpPr>
        <p:spPr>
          <a:xfrm>
            <a:off x="8146929" y="4779409"/>
            <a:ext cx="3496774" cy="1612428"/>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0" dirty="0">
                <a:solidFill>
                  <a:schemeClr val="tx1"/>
                </a:solidFill>
              </a:rPr>
              <a:t>S</a:t>
            </a:r>
            <a:r>
              <a:rPr lang="en-US" sz="2000" b="0" dirty="0" smtClean="0">
                <a:solidFill>
                  <a:schemeClr val="tx1"/>
                </a:solidFill>
              </a:rPr>
              <a:t>amples </a:t>
            </a:r>
            <a:r>
              <a:rPr lang="en-US" sz="2000" b="0" dirty="0" smtClean="0">
                <a:solidFill>
                  <a:schemeClr val="tx1"/>
                </a:solidFill>
              </a:rPr>
              <a:t>were conditioned in </a:t>
            </a:r>
            <a:r>
              <a:rPr lang="en-US" sz="2000" b="0" dirty="0" smtClean="0">
                <a:solidFill>
                  <a:schemeClr val="tx1"/>
                </a:solidFill>
              </a:rPr>
              <a:t>standard  atmosphere </a:t>
            </a:r>
            <a:r>
              <a:rPr lang="en-US" sz="2000" b="0" dirty="0" smtClean="0">
                <a:solidFill>
                  <a:schemeClr val="tx1"/>
                </a:solidFill>
              </a:rPr>
              <a:t>of 23/50 (ISO 2418/19: 2002) for at least 48 hours</a:t>
            </a:r>
            <a:endParaRPr lang="en-GB" sz="2000" b="0" dirty="0">
              <a:solidFill>
                <a:schemeClr val="tx1"/>
              </a:solidFill>
            </a:endParaRPr>
          </a:p>
        </p:txBody>
      </p:sp>
    </p:spTree>
    <p:extLst>
      <p:ext uri="{BB962C8B-B14F-4D97-AF65-F5344CB8AC3E}">
        <p14:creationId xmlns:p14="http://schemas.microsoft.com/office/powerpoint/2010/main" val="754919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756" y="768397"/>
            <a:ext cx="10542656" cy="706964"/>
          </a:xfrm>
        </p:spPr>
        <p:txBody>
          <a:bodyPr/>
          <a:lstStyle/>
          <a:p>
            <a:pPr algn="ctr"/>
            <a:r>
              <a:rPr lang="en-GB" dirty="0" smtClean="0"/>
              <a:t>Methodology </a:t>
            </a: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509445" cy="304800"/>
          </a:xfrm>
        </p:spPr>
        <p:txBody>
          <a:bodyPr/>
          <a:lstStyle/>
          <a:p>
            <a:r>
              <a:rPr lang="en-GB" dirty="0"/>
              <a:t>6th Annual International Research Conference </a:t>
            </a:r>
          </a:p>
        </p:txBody>
      </p:sp>
      <p:sp>
        <p:nvSpPr>
          <p:cNvPr id="7" name="Rectangle 4"/>
          <p:cNvSpPr>
            <a:spLocks noChangeArrowheads="1"/>
          </p:cNvSpPr>
          <p:nvPr/>
        </p:nvSpPr>
        <p:spPr bwMode="auto">
          <a:xfrm>
            <a:off x="335902" y="229533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5"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661" y="1973179"/>
            <a:ext cx="4761065" cy="3930316"/>
          </a:xfrm>
          <a:prstGeom prst="rect">
            <a:avLst/>
          </a:prstGeom>
        </p:spPr>
      </p:pic>
      <p:sp>
        <p:nvSpPr>
          <p:cNvPr id="16" name="Footer Placeholder 4"/>
          <p:cNvSpPr txBox="1">
            <a:spLocks/>
          </p:cNvSpPr>
          <p:nvPr/>
        </p:nvSpPr>
        <p:spPr>
          <a:xfrm>
            <a:off x="5362485" y="2181725"/>
            <a:ext cx="6375833" cy="4514911"/>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0" dirty="0" smtClean="0"/>
              <a:t>Each sample was </a:t>
            </a:r>
            <a:r>
              <a:rPr lang="en-US" sz="2000" b="0" dirty="0"/>
              <a:t>clamped at the cross-sectional area of the gauge in the grips. A uniform jaws separation speed of 100mm/min was selected with a </a:t>
            </a:r>
            <a:r>
              <a:rPr lang="en-US" sz="2000" b="0" dirty="0" smtClean="0"/>
              <a:t>GL=100mm</a:t>
            </a:r>
            <a:r>
              <a:rPr lang="en-US" sz="2000" b="0" dirty="0"/>
              <a:t>. </a:t>
            </a:r>
            <a:r>
              <a:rPr lang="en-US" sz="2000" b="0" dirty="0" smtClean="0"/>
              <a:t>Machine </a:t>
            </a:r>
            <a:r>
              <a:rPr lang="en-US" sz="2000" b="0" dirty="0"/>
              <a:t>was run </a:t>
            </a:r>
            <a:r>
              <a:rPr lang="en-US" sz="2000" b="0" dirty="0" smtClean="0"/>
              <a:t>until </a:t>
            </a:r>
            <a:r>
              <a:rPr lang="en-US" sz="2000" b="0" dirty="0"/>
              <a:t>specimen was torn apart </a:t>
            </a:r>
            <a:r>
              <a:rPr lang="en-US" sz="2000" b="0" dirty="0" smtClean="0"/>
              <a:t>&amp; highest </a:t>
            </a:r>
            <a:r>
              <a:rPr lang="en-US" sz="2000" b="0" dirty="0"/>
              <a:t>breaking load (force) reached during tearing was </a:t>
            </a:r>
            <a:r>
              <a:rPr lang="en-US" sz="2000" b="0" dirty="0" smtClean="0"/>
              <a:t>recorded N. Elongation(mm) was recorded </a:t>
            </a:r>
            <a:r>
              <a:rPr lang="en-US" sz="2000" b="0" dirty="0"/>
              <a:t>directly from </a:t>
            </a:r>
            <a:r>
              <a:rPr lang="en-US" sz="2000" b="0" dirty="0" smtClean="0"/>
              <a:t>scale. </a:t>
            </a:r>
            <a:r>
              <a:rPr lang="en-US" sz="2000" b="0" dirty="0"/>
              <a:t>Few samples were disposed due to slip-faulty during testing. </a:t>
            </a:r>
            <a:r>
              <a:rPr lang="en-US" sz="2000" b="0" dirty="0" smtClean="0"/>
              <a:t>Absolute </a:t>
            </a:r>
            <a:r>
              <a:rPr lang="en-US" sz="2000" b="0" dirty="0"/>
              <a:t>result was obtained only from the successful sample </a:t>
            </a:r>
            <a:r>
              <a:rPr lang="en-US" sz="2000" b="0" dirty="0" smtClean="0"/>
              <a:t>until </a:t>
            </a:r>
            <a:r>
              <a:rPr lang="en-US" sz="2000" b="0" dirty="0"/>
              <a:t>maximum loading applied. For tear strength measurements, pneumatic grips were replaced in the jaws of </a:t>
            </a:r>
            <a:r>
              <a:rPr lang="en-US" sz="2000" b="0" dirty="0" smtClean="0"/>
              <a:t>Instron </a:t>
            </a:r>
            <a:r>
              <a:rPr lang="en-US" sz="2000" b="0" dirty="0"/>
              <a:t>testing machine </a:t>
            </a:r>
            <a:r>
              <a:rPr lang="en-US" sz="2000" b="0" dirty="0" smtClean="0"/>
              <a:t>&amp; </a:t>
            </a:r>
            <a:r>
              <a:rPr lang="en-US" sz="2000" b="0" dirty="0"/>
              <a:t>highest force </a:t>
            </a:r>
            <a:r>
              <a:rPr lang="en-US" sz="2000" b="0" dirty="0" smtClean="0"/>
              <a:t>recorded</a:t>
            </a:r>
            <a:r>
              <a:rPr lang="en-US" sz="2000" b="0" dirty="0"/>
              <a:t>. </a:t>
            </a:r>
            <a:r>
              <a:rPr lang="en-GB" sz="2000" b="0" dirty="0" smtClean="0"/>
              <a:t> </a:t>
            </a:r>
            <a:endParaRPr lang="en-GB" sz="2000" b="0" dirty="0"/>
          </a:p>
        </p:txBody>
      </p:sp>
    </p:spTree>
    <p:extLst>
      <p:ext uri="{BB962C8B-B14F-4D97-AF65-F5344CB8AC3E}">
        <p14:creationId xmlns:p14="http://schemas.microsoft.com/office/powerpoint/2010/main" val="1390736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192" y="469815"/>
            <a:ext cx="11158510" cy="1246690"/>
          </a:xfrm>
        </p:spPr>
        <p:txBody>
          <a:bodyPr/>
          <a:lstStyle/>
          <a:p>
            <a:pPr algn="ctr"/>
            <a:r>
              <a:rPr lang="en-GB" dirty="0" smtClean="0"/>
              <a:t>Findings / Results and </a:t>
            </a:r>
            <a:r>
              <a:rPr lang="en-GB" dirty="0" smtClean="0"/>
              <a:t>Discussion</a:t>
            </a:r>
            <a:br>
              <a:rPr lang="en-GB" dirty="0" smtClean="0"/>
            </a:br>
            <a:r>
              <a:rPr lang="en-GB" dirty="0" smtClean="0"/>
              <a:t>1. </a:t>
            </a:r>
            <a:r>
              <a:rPr lang="en-GB" dirty="0" smtClean="0"/>
              <a:t>Effect of sampling direction</a:t>
            </a:r>
            <a:endParaRPr lang="en-GB" dirty="0"/>
          </a:p>
        </p:txBody>
      </p:sp>
      <p:pic>
        <p:nvPicPr>
          <p:cNvPr id="1028" name="Chart 2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5786" y="2201243"/>
            <a:ext cx="3823179" cy="2322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Chart 2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92" y="2072454"/>
            <a:ext cx="3722424" cy="2451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Char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7136" y="2201245"/>
            <a:ext cx="3690942" cy="21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4"/>
          <p:cNvSpPr txBox="1">
            <a:spLocks/>
          </p:cNvSpPr>
          <p:nvPr/>
        </p:nvSpPr>
        <p:spPr>
          <a:xfrm>
            <a:off x="641684" y="4523874"/>
            <a:ext cx="2903621" cy="1652337"/>
          </a:xfrm>
          <a:prstGeom prst="rect">
            <a:avLst/>
          </a:prstGeom>
        </p:spPr>
        <p:txBody>
          <a:bodyPr vert="horz" lIns="91440" tIns="45720" rIns="91440" bIns="45720" rtlCol="0" anchor="t"/>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0" dirty="0" smtClean="0">
                <a:solidFill>
                  <a:schemeClr val="tx1"/>
                </a:solidFill>
              </a:rPr>
              <a:t>When more fibres aligned in </a:t>
            </a:r>
            <a:r>
              <a:rPr lang="en-US" sz="2000" b="0" dirty="0">
                <a:solidFill>
                  <a:schemeClr val="tx1"/>
                </a:solidFill>
              </a:rPr>
              <a:t>a direction normal to the stresses applied, </a:t>
            </a:r>
            <a:r>
              <a:rPr lang="en-US" sz="2000" b="0" dirty="0" smtClean="0">
                <a:solidFill>
                  <a:schemeClr val="tx1"/>
                </a:solidFill>
              </a:rPr>
              <a:t>tensile </a:t>
            </a:r>
            <a:r>
              <a:rPr lang="en-US" sz="2000" b="0" dirty="0">
                <a:solidFill>
                  <a:schemeClr val="tx1"/>
                </a:solidFill>
              </a:rPr>
              <a:t>strength </a:t>
            </a:r>
            <a:r>
              <a:rPr lang="en-US" sz="2000" b="0" dirty="0" smtClean="0">
                <a:solidFill>
                  <a:schemeClr val="tx1"/>
                </a:solidFill>
              </a:rPr>
              <a:t>is </a:t>
            </a:r>
            <a:r>
              <a:rPr lang="en-US" sz="2000" b="0" dirty="0">
                <a:solidFill>
                  <a:schemeClr val="tx1"/>
                </a:solidFill>
              </a:rPr>
              <a:t>low</a:t>
            </a:r>
            <a:endParaRPr lang="en-GB" sz="2000" b="0" dirty="0">
              <a:solidFill>
                <a:schemeClr val="tx1"/>
              </a:solidFill>
            </a:endParaRPr>
          </a:p>
        </p:txBody>
      </p:sp>
      <p:sp>
        <p:nvSpPr>
          <p:cNvPr id="13" name="Footer Placeholder 4"/>
          <p:cNvSpPr txBox="1">
            <a:spLocks/>
          </p:cNvSpPr>
          <p:nvPr/>
        </p:nvSpPr>
        <p:spPr>
          <a:xfrm>
            <a:off x="5766573" y="4453877"/>
            <a:ext cx="6091505" cy="1979008"/>
          </a:xfrm>
          <a:prstGeom prst="rect">
            <a:avLst/>
          </a:prstGeom>
        </p:spPr>
        <p:txBody>
          <a:bodyPr vert="horz" lIns="91440" tIns="45720" rIns="91440" bIns="45720" rtlCol="0" anchor="t"/>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0" dirty="0" smtClean="0">
                <a:solidFill>
                  <a:schemeClr val="tx1"/>
                </a:solidFill>
              </a:rPr>
              <a:t>anisotropic </a:t>
            </a:r>
            <a:r>
              <a:rPr lang="en-US" sz="2000" b="0" dirty="0">
                <a:solidFill>
                  <a:schemeClr val="tx1"/>
                </a:solidFill>
              </a:rPr>
              <a:t>arrangement of the collagen </a:t>
            </a:r>
            <a:r>
              <a:rPr lang="en-US" sz="2000" b="0" dirty="0" smtClean="0">
                <a:solidFill>
                  <a:schemeClr val="tx1"/>
                </a:solidFill>
              </a:rPr>
              <a:t>fibres. Degree </a:t>
            </a:r>
            <a:r>
              <a:rPr lang="en-US" sz="2000" b="0" dirty="0">
                <a:solidFill>
                  <a:schemeClr val="tx1"/>
                </a:solidFill>
              </a:rPr>
              <a:t>of alignment of </a:t>
            </a:r>
            <a:r>
              <a:rPr lang="en-US" sz="2000" b="0" dirty="0" smtClean="0">
                <a:solidFill>
                  <a:schemeClr val="tx1"/>
                </a:solidFill>
              </a:rPr>
              <a:t>collagen </a:t>
            </a:r>
            <a:r>
              <a:rPr lang="en-US" sz="2000" b="0" dirty="0">
                <a:solidFill>
                  <a:schemeClr val="tx1"/>
                </a:solidFill>
              </a:rPr>
              <a:t>fibrils in </a:t>
            </a:r>
            <a:r>
              <a:rPr lang="en-US" sz="2000" b="0" dirty="0" smtClean="0">
                <a:solidFill>
                  <a:schemeClr val="tx1"/>
                </a:solidFill>
              </a:rPr>
              <a:t>the </a:t>
            </a:r>
            <a:r>
              <a:rPr lang="en-US" sz="2000" b="0" dirty="0">
                <a:solidFill>
                  <a:schemeClr val="tx1"/>
                </a:solidFill>
              </a:rPr>
              <a:t>plane determines tear strength. </a:t>
            </a:r>
            <a:r>
              <a:rPr lang="en-US" sz="2000" b="0" dirty="0" smtClean="0">
                <a:solidFill>
                  <a:schemeClr val="tx1"/>
                </a:solidFill>
              </a:rPr>
              <a:t>Majority </a:t>
            </a:r>
            <a:r>
              <a:rPr lang="en-US" sz="2000" b="0" dirty="0">
                <a:solidFill>
                  <a:schemeClr val="tx1"/>
                </a:solidFill>
              </a:rPr>
              <a:t>of their fibrils contained within parallel planes with little or no crossover between the top and bottom surfaces</a:t>
            </a:r>
            <a:endParaRPr lang="en-GB" sz="2000" b="0" dirty="0">
              <a:solidFill>
                <a:schemeClr val="tx1"/>
              </a:solidFill>
            </a:endParaRPr>
          </a:p>
        </p:txBody>
      </p:sp>
      <p:sp>
        <p:nvSpPr>
          <p:cNvPr id="14" name="Footer Placeholder 4"/>
          <p:cNvSpPr txBox="1">
            <a:spLocks/>
          </p:cNvSpPr>
          <p:nvPr/>
        </p:nvSpPr>
        <p:spPr>
          <a:xfrm>
            <a:off x="3805983" y="4453876"/>
            <a:ext cx="1960590" cy="1850671"/>
          </a:xfrm>
          <a:prstGeom prst="rect">
            <a:avLst/>
          </a:prstGeom>
        </p:spPr>
        <p:txBody>
          <a:bodyPr vert="horz" lIns="91440" tIns="45720" rIns="91440" bIns="45720" rtlCol="0" anchor="t"/>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0" dirty="0" smtClean="0">
                <a:solidFill>
                  <a:schemeClr val="tx1"/>
                </a:solidFill>
              </a:rPr>
              <a:t>A</a:t>
            </a:r>
            <a:r>
              <a:rPr lang="en-US" sz="2000" b="0" dirty="0" smtClean="0"/>
              <a:t> </a:t>
            </a:r>
            <a:r>
              <a:rPr lang="en-US" sz="2000" b="0" dirty="0" smtClean="0">
                <a:solidFill>
                  <a:schemeClr val="tx1"/>
                </a:solidFill>
              </a:rPr>
              <a:t>fact </a:t>
            </a:r>
            <a:r>
              <a:rPr lang="en-US" sz="2000" b="0" dirty="0">
                <a:solidFill>
                  <a:schemeClr val="tx1"/>
                </a:solidFill>
              </a:rPr>
              <a:t>exploited in </a:t>
            </a:r>
            <a:r>
              <a:rPr lang="en-US" sz="2000" b="0" dirty="0" smtClean="0">
                <a:solidFill>
                  <a:schemeClr val="tx1"/>
                </a:solidFill>
              </a:rPr>
              <a:t>shoe-making</a:t>
            </a:r>
            <a:r>
              <a:rPr lang="en-US" sz="2000" b="0" dirty="0">
                <a:solidFill>
                  <a:schemeClr val="tx1"/>
                </a:solidFill>
              </a:rPr>
              <a:t>, </a:t>
            </a:r>
            <a:r>
              <a:rPr lang="en-US" sz="2000" b="0" dirty="0" smtClean="0">
                <a:solidFill>
                  <a:schemeClr val="tx1"/>
                </a:solidFill>
              </a:rPr>
              <a:t>leather stretched perpend.</a:t>
            </a:r>
            <a:endParaRPr lang="en-GB" sz="2000" b="0" dirty="0">
              <a:solidFill>
                <a:schemeClr val="tx1"/>
              </a:solidFill>
            </a:endParaRPr>
          </a:p>
        </p:txBody>
      </p:sp>
    </p:spTree>
    <p:extLst>
      <p:ext uri="{BB962C8B-B14F-4D97-AF65-F5344CB8AC3E}">
        <p14:creationId xmlns:p14="http://schemas.microsoft.com/office/powerpoint/2010/main" val="1669459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193" y="227218"/>
            <a:ext cx="11158510" cy="1693651"/>
          </a:xfrm>
        </p:spPr>
        <p:txBody>
          <a:bodyPr/>
          <a:lstStyle/>
          <a:p>
            <a:pPr>
              <a:lnSpc>
                <a:spcPct val="150000"/>
              </a:lnSpc>
            </a:pPr>
            <a:r>
              <a:rPr lang="en-GB" dirty="0" smtClean="0"/>
              <a:t>Findings / Results and Discussion</a:t>
            </a:r>
            <a:br>
              <a:rPr lang="en-GB" dirty="0" smtClean="0"/>
            </a:br>
            <a:r>
              <a:rPr lang="en-GB" dirty="0" smtClean="0"/>
              <a:t>2. Effect </a:t>
            </a:r>
            <a:r>
              <a:rPr lang="en-GB" dirty="0" smtClean="0"/>
              <a:t>of chrome-tanning on tensile properties</a:t>
            </a:r>
            <a:endParaRPr lang="en-GB" dirty="0"/>
          </a:p>
        </p:txBody>
      </p:sp>
      <p:sp>
        <p:nvSpPr>
          <p:cNvPr id="4" name="Date Placeholder 3"/>
          <p:cNvSpPr>
            <a:spLocks noGrp="1"/>
          </p:cNvSpPr>
          <p:nvPr>
            <p:ph type="dt" sz="half" idx="10"/>
          </p:nvPr>
        </p:nvSpPr>
        <p:spPr>
          <a:xfrm>
            <a:off x="11250256" y="6541126"/>
            <a:ext cx="990599" cy="304799"/>
          </a:xfrm>
        </p:spPr>
        <p:txBody>
          <a:bodyPr/>
          <a:lstStyle/>
          <a:p>
            <a:fld id="{FF935B0C-3887-4CC7-8897-151D62413D0B}" type="datetime1">
              <a:rPr lang="en-GB" smtClean="0"/>
              <a:pPr/>
              <a:t>13/07/2016</a:t>
            </a:fld>
            <a:endParaRPr lang="en-GB" dirty="0"/>
          </a:p>
        </p:txBody>
      </p:sp>
      <p:sp>
        <p:nvSpPr>
          <p:cNvPr id="5" name="Footer Placeholder 4"/>
          <p:cNvSpPr>
            <a:spLocks noGrp="1"/>
          </p:cNvSpPr>
          <p:nvPr>
            <p:ph type="ftr" sz="quarter" idx="11"/>
          </p:nvPr>
        </p:nvSpPr>
        <p:spPr>
          <a:xfrm>
            <a:off x="945424" y="6559786"/>
            <a:ext cx="4399086" cy="304800"/>
          </a:xfrm>
        </p:spPr>
        <p:txBody>
          <a:bodyPr/>
          <a:lstStyle/>
          <a:p>
            <a:r>
              <a:rPr lang="en-GB" dirty="0"/>
              <a:t>6th Annual International Research Conference </a:t>
            </a:r>
          </a:p>
        </p:txBody>
      </p:sp>
      <p:pic>
        <p:nvPicPr>
          <p:cNvPr id="1030" name="Chart 3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8007" y="2199915"/>
            <a:ext cx="3343017" cy="250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Chart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4118" y="2277184"/>
            <a:ext cx="3964847" cy="2624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Chart 3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283" y="2133600"/>
            <a:ext cx="3412894" cy="255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ooter Placeholder 4"/>
          <p:cNvSpPr txBox="1">
            <a:spLocks/>
          </p:cNvSpPr>
          <p:nvPr/>
        </p:nvSpPr>
        <p:spPr>
          <a:xfrm>
            <a:off x="893083" y="4837575"/>
            <a:ext cx="2949652" cy="1572541"/>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2000" b="0" dirty="0" smtClean="0">
                <a:solidFill>
                  <a:schemeClr val="tx1"/>
                </a:solidFill>
              </a:rPr>
              <a:t>Pickling (osmotic swelling) loosens collagens decreasing load bearing fibres per unit area</a:t>
            </a:r>
            <a:endParaRPr lang="en-GB" sz="2000" b="0" dirty="0">
              <a:solidFill>
                <a:schemeClr val="tx1"/>
              </a:solidFill>
            </a:endParaRPr>
          </a:p>
        </p:txBody>
      </p:sp>
      <p:sp>
        <p:nvSpPr>
          <p:cNvPr id="16" name="Footer Placeholder 4"/>
          <p:cNvSpPr txBox="1">
            <a:spLocks/>
          </p:cNvSpPr>
          <p:nvPr/>
        </p:nvSpPr>
        <p:spPr>
          <a:xfrm>
            <a:off x="3915177" y="4976080"/>
            <a:ext cx="3512318" cy="1508871"/>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0" dirty="0" smtClean="0">
                <a:solidFill>
                  <a:schemeClr val="tx1"/>
                </a:solidFill>
              </a:rPr>
              <a:t>Swelling pushes collagen fibres apart increasing angle of weave decreasing load transfer</a:t>
            </a:r>
            <a:endParaRPr lang="en-GB" sz="2000" b="0" dirty="0">
              <a:solidFill>
                <a:schemeClr val="tx1"/>
              </a:solidFill>
            </a:endParaRPr>
          </a:p>
        </p:txBody>
      </p:sp>
      <p:sp>
        <p:nvSpPr>
          <p:cNvPr id="17" name="Footer Placeholder 4"/>
          <p:cNvSpPr txBox="1">
            <a:spLocks/>
          </p:cNvSpPr>
          <p:nvPr/>
        </p:nvSpPr>
        <p:spPr>
          <a:xfrm>
            <a:off x="7666537" y="4706567"/>
            <a:ext cx="4014487" cy="1834559"/>
          </a:xfrm>
          <a:prstGeom prst="rect">
            <a:avLst/>
          </a:prstGeom>
        </p:spPr>
        <p:txBody>
          <a:bodyPr vert="horz" lIns="91440" tIns="45720" rIns="91440" bIns="45720" rtlCol="0" anchor="ctr"/>
          <a:lstStyle>
            <a:defPPr>
              <a:defRPr lang="en-US"/>
            </a:defPPr>
            <a:lvl1pPr marL="0" algn="l" defTabSz="914400" rtl="0" eaLnBrk="1" latinLnBrk="0" hangingPunct="1">
              <a:defRPr sz="14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0" dirty="0" smtClean="0">
                <a:solidFill>
                  <a:schemeClr val="tx1"/>
                </a:solidFill>
              </a:rPr>
              <a:t>Tanning introduces crosslinks that binds the active groups together hence resisting slippage. Increases tensile strength</a:t>
            </a:r>
            <a:endParaRPr lang="en-GB" sz="2000" b="0" dirty="0">
              <a:solidFill>
                <a:schemeClr val="tx1"/>
              </a:solidFill>
            </a:endParaRPr>
          </a:p>
        </p:txBody>
      </p:sp>
    </p:spTree>
    <p:extLst>
      <p:ext uri="{BB962C8B-B14F-4D97-AF65-F5344CB8AC3E}">
        <p14:creationId xmlns:p14="http://schemas.microsoft.com/office/powerpoint/2010/main" val="8294289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Custom 2">
      <a:dk1>
        <a:sysClr val="windowText" lastClr="000000"/>
      </a:dk1>
      <a:lt1>
        <a:srgbClr val="FFFFF3"/>
      </a:lt1>
      <a:dk2>
        <a:srgbClr val="BF0000"/>
      </a:dk2>
      <a:lt2>
        <a:srgbClr val="EBEBEB"/>
      </a:lt2>
      <a:accent1>
        <a:srgbClr val="FF6566"/>
      </a:accent1>
      <a:accent2>
        <a:srgbClr val="FF0000"/>
      </a:accent2>
      <a:accent3>
        <a:srgbClr val="AB9281"/>
      </a:accent3>
      <a:accent4>
        <a:srgbClr val="A18CD0"/>
      </a:accent4>
      <a:accent5>
        <a:srgbClr val="8EBBD2"/>
      </a:accent5>
      <a:accent6>
        <a:srgbClr val="ACC995"/>
      </a:accent6>
      <a:hlink>
        <a:srgbClr val="002060"/>
      </a:hlink>
      <a:folHlink>
        <a:srgbClr val="0070C0"/>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2172</TotalTime>
  <Words>1155</Words>
  <Application>Microsoft Office PowerPoint</Application>
  <PresentationFormat>Widescreen</PresentationFormat>
  <Paragraphs>80</Paragraphs>
  <Slides>13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Century Gothic</vt:lpstr>
      <vt:lpstr>Times New Roman</vt:lpstr>
      <vt:lpstr>Wingdings</vt:lpstr>
      <vt:lpstr>Wingdings 3</vt:lpstr>
      <vt:lpstr>Ion Boardroom</vt:lpstr>
      <vt:lpstr>     Tensile Properties of Indigenous Kenyan Boran Pickled and Tanned Bovine Hide   </vt:lpstr>
      <vt:lpstr>Introduction / Background </vt:lpstr>
      <vt:lpstr>Statement of the problem </vt:lpstr>
      <vt:lpstr>Study objectives </vt:lpstr>
      <vt:lpstr>Brief literature review </vt:lpstr>
      <vt:lpstr>Methodology </vt:lpstr>
      <vt:lpstr>Methodology </vt:lpstr>
      <vt:lpstr>Findings / Results and Discussion 1. Effect of sampling direction</vt:lpstr>
      <vt:lpstr>Findings / Results and Discussion 2. Effect of chrome-tanning on tensile properties</vt:lpstr>
      <vt:lpstr>Conclusions</vt:lpstr>
      <vt:lpstr>Recommendations </vt:lpstr>
      <vt:lpstr>Areas for further study </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moses</dc:creator>
  <cp:lastModifiedBy>MULILO</cp:lastModifiedBy>
  <cp:revision>50</cp:revision>
  <dcterms:created xsi:type="dcterms:W3CDTF">2016-03-11T07:14:26Z</dcterms:created>
  <dcterms:modified xsi:type="dcterms:W3CDTF">2016-07-14T03:42:30Z</dcterms:modified>
</cp:coreProperties>
</file>